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70" r:id="rId2"/>
    <p:sldId id="401" r:id="rId3"/>
    <p:sldId id="402" r:id="rId4"/>
    <p:sldId id="404" r:id="rId5"/>
    <p:sldId id="432" r:id="rId6"/>
    <p:sldId id="405" r:id="rId7"/>
    <p:sldId id="406" r:id="rId8"/>
    <p:sldId id="407" r:id="rId9"/>
    <p:sldId id="434" r:id="rId10"/>
    <p:sldId id="435" r:id="rId11"/>
    <p:sldId id="436" r:id="rId12"/>
    <p:sldId id="437" r:id="rId13"/>
    <p:sldId id="441" r:id="rId14"/>
    <p:sldId id="408" r:id="rId15"/>
    <p:sldId id="438" r:id="rId16"/>
    <p:sldId id="439" r:id="rId17"/>
    <p:sldId id="440" r:id="rId18"/>
    <p:sldId id="442" r:id="rId19"/>
    <p:sldId id="4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2C1"/>
    <a:srgbClr val="C82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2"/>
    <p:restoredTop sz="86395"/>
  </p:normalViewPr>
  <p:slideViewPr>
    <p:cSldViewPr snapToGrid="0" snapToObjects="1">
      <p:cViewPr varScale="1">
        <p:scale>
          <a:sx n="118" d="100"/>
          <a:sy n="118" d="100"/>
        </p:scale>
        <p:origin x="43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BD830-D8D3-408F-A528-9C1E9506F416}" type="doc">
      <dgm:prSet loTypeId="urn:microsoft.com/office/officeart/2005/8/layout/default" loCatId="list" qsTypeId="urn:microsoft.com/office/officeart/2005/8/quickstyle/simple2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8B31EFCA-730F-4464-A9A6-554A95F0318C}">
      <dgm:prSet custT="1"/>
      <dgm:spPr>
        <a:solidFill>
          <a:srgbClr val="C82030"/>
        </a:solidFill>
      </dgm:spPr>
      <dgm:t>
        <a:bodyPr/>
        <a:lstStyle/>
        <a:p>
          <a:r>
            <a:rPr lang="en-US" sz="1800" b="0" i="0" dirty="0">
              <a:latin typeface="Rocket Sans"/>
              <a:ea typeface="Rocket Sans" panose="020B0602020202020204" pitchFamily="34" charset="0"/>
            </a:rPr>
            <a:t>Joel Hawkins</a:t>
          </a:r>
        </a:p>
      </dgm:t>
    </dgm:pt>
    <dgm:pt modelId="{132297F6-09A7-424F-B27A-BF4E240F3547}" type="parTrans" cxnId="{F55B7339-128E-44AC-9445-CD300F4125F8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E0B74300-09D3-4020-B93B-37BFDF73F743}" type="sibTrans" cxnId="{F55B7339-128E-44AC-9445-CD300F4125F8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ABEF3BB2-7787-4DAA-8DBC-0E7A21F08FB9}">
      <dgm:prSet custT="1"/>
      <dgm:spPr>
        <a:solidFill>
          <a:srgbClr val="C82030"/>
        </a:solidFill>
      </dgm:spPr>
      <dgm:t>
        <a:bodyPr/>
        <a:lstStyle/>
        <a:p>
          <a:r>
            <a:rPr lang="en-US" sz="1800" b="0" i="0" dirty="0" err="1">
              <a:latin typeface="Rocket Sans"/>
              <a:ea typeface="Rocket Sans" panose="020B0602020202020204" pitchFamily="34" charset="0"/>
            </a:rPr>
            <a:t>Massi</a:t>
          </a:r>
          <a:r>
            <a:rPr lang="en-US" sz="1800" b="0" i="0" dirty="0">
              <a:latin typeface="Rocket Sans"/>
              <a:ea typeface="Rocket Sans" panose="020B0602020202020204" pitchFamily="34" charset="0"/>
            </a:rPr>
            <a:t> </a:t>
          </a:r>
          <a:r>
            <a:rPr lang="en-US" sz="1800" b="0" i="0" dirty="0" err="1">
              <a:latin typeface="Rocket Sans"/>
              <a:ea typeface="Rocket Sans" panose="020B0602020202020204" pitchFamily="34" charset="0"/>
            </a:rPr>
            <a:t>B.Oskouei</a:t>
          </a:r>
          <a:endParaRPr lang="en-US" sz="1800" b="0" i="0" dirty="0">
            <a:latin typeface="Rocket Sans"/>
            <a:ea typeface="Rocket Sans" panose="020B0602020202020204" pitchFamily="34" charset="0"/>
          </a:endParaRPr>
        </a:p>
      </dgm:t>
    </dgm:pt>
    <dgm:pt modelId="{8B58C3E3-621D-4DAB-BB93-2B7E17775BE7}" type="parTrans" cxnId="{EA301B34-999B-4987-B411-F1AFF441E7CD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1B98F17B-826A-4F55-8741-8B80D9FA1227}" type="sibTrans" cxnId="{EA301B34-999B-4987-B411-F1AFF441E7CD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4A6EEF81-5457-4BFA-81E8-4D34E3A5B6FB}">
      <dgm:prSet custT="1"/>
      <dgm:spPr>
        <a:solidFill>
          <a:srgbClr val="C82030"/>
        </a:solidFill>
      </dgm:spPr>
      <dgm:t>
        <a:bodyPr/>
        <a:lstStyle/>
        <a:p>
          <a:r>
            <a:rPr lang="en-US" sz="1800" b="0" i="0" dirty="0">
              <a:latin typeface="Rocket Sans"/>
              <a:ea typeface="Rocket Sans" panose="020B0602020202020204" pitchFamily="34" charset="0"/>
            </a:rPr>
            <a:t>Salah </a:t>
          </a:r>
          <a:r>
            <a:rPr lang="en-US" sz="1800" b="0" i="0" dirty="0" err="1">
              <a:latin typeface="Rocket Sans"/>
              <a:ea typeface="Rocket Sans" panose="020B0602020202020204" pitchFamily="34" charset="0"/>
            </a:rPr>
            <a:t>Mokhayesh</a:t>
          </a:r>
          <a:endParaRPr lang="en-US" sz="1800" b="0" i="0" dirty="0">
            <a:latin typeface="Rocket Sans"/>
            <a:ea typeface="Rocket Sans" panose="020B0602020202020204" pitchFamily="34" charset="0"/>
          </a:endParaRPr>
        </a:p>
      </dgm:t>
    </dgm:pt>
    <dgm:pt modelId="{7CB0B4EF-223E-4EBF-85F3-FD2FABD37715}" type="parTrans" cxnId="{E8D6A78C-22BB-458C-9FC1-C7F3FE508A37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072E6B2B-F0ED-46EA-9F17-28079AEBE9D6}" type="sibTrans" cxnId="{E8D6A78C-22BB-458C-9FC1-C7F3FE508A37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E296CC78-A9A0-4B8E-9382-72B96931E2B7}">
      <dgm:prSet custT="1"/>
      <dgm:spPr>
        <a:solidFill>
          <a:srgbClr val="C82030"/>
        </a:solidFill>
      </dgm:spPr>
      <dgm:t>
        <a:bodyPr/>
        <a:lstStyle/>
        <a:p>
          <a:r>
            <a:rPr lang="en-US" sz="1800" b="0" i="0" dirty="0">
              <a:latin typeface="Rocket Sans"/>
              <a:ea typeface="Rocket Sans" panose="020B0602020202020204" pitchFamily="34" charset="0"/>
            </a:rPr>
            <a:t>Praveen  </a:t>
          </a:r>
          <a:r>
            <a:rPr lang="en-US" sz="1800" b="0" i="0" dirty="0" err="1">
              <a:latin typeface="Rocket Sans"/>
              <a:ea typeface="Rocket Sans" panose="020B0602020202020204" pitchFamily="34" charset="0"/>
            </a:rPr>
            <a:t>Jaikant</a:t>
          </a:r>
          <a:endParaRPr lang="en-US" sz="1800" b="0" i="0" dirty="0">
            <a:latin typeface="Rocket Sans"/>
            <a:ea typeface="Rocket Sans" panose="020B0602020202020204" pitchFamily="34" charset="0"/>
          </a:endParaRPr>
        </a:p>
      </dgm:t>
    </dgm:pt>
    <dgm:pt modelId="{6366AE72-BA10-4B68-AFB4-FE4971A3A9C8}" type="parTrans" cxnId="{CBFA39CB-DAE2-4549-83BA-08BA761CB098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14A5AC55-AE4E-46BF-AB9C-4AB725B98ACA}" type="sibTrans" cxnId="{CBFA39CB-DAE2-4549-83BA-08BA761CB098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F1DD55F1-C5E9-4D76-B951-AF2F0EB5BB75}">
      <dgm:prSet custT="1"/>
      <dgm:spPr>
        <a:solidFill>
          <a:srgbClr val="C82030"/>
        </a:solidFill>
      </dgm:spPr>
      <dgm:t>
        <a:bodyPr/>
        <a:lstStyle/>
        <a:p>
          <a:r>
            <a:rPr lang="en-US" sz="1800" b="0" i="0" dirty="0" err="1">
              <a:latin typeface="Rocket Sans"/>
              <a:ea typeface="Rocket Sans" panose="020B0602020202020204" pitchFamily="34" charset="0"/>
            </a:rPr>
            <a:t>Meenraj</a:t>
          </a:r>
          <a:r>
            <a:rPr lang="en-US" sz="1800" b="0" i="0" dirty="0">
              <a:latin typeface="Rocket Sans"/>
              <a:ea typeface="Rocket Sans" panose="020B0602020202020204" pitchFamily="34" charset="0"/>
            </a:rPr>
            <a:t> </a:t>
          </a:r>
          <a:r>
            <a:rPr lang="en-US" sz="1800" b="0" i="0" dirty="0" err="1">
              <a:latin typeface="Rocket Sans"/>
              <a:ea typeface="Rocket Sans" panose="020B0602020202020204" pitchFamily="34" charset="0"/>
            </a:rPr>
            <a:t>Dorairaj</a:t>
          </a:r>
          <a:endParaRPr lang="en-US" sz="1800" b="0" i="0" dirty="0">
            <a:latin typeface="Rocket Sans"/>
            <a:ea typeface="Rocket Sans" panose="020B0602020202020204" pitchFamily="34" charset="0"/>
          </a:endParaRPr>
        </a:p>
      </dgm:t>
    </dgm:pt>
    <dgm:pt modelId="{85B79DB8-C605-4B35-B9E3-B81BB3F84866}" type="parTrans" cxnId="{EA19A901-7C31-4221-93F3-E667A024193F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FEE2A655-F0BD-4DC7-B5EC-025757B65BAC}" type="sibTrans" cxnId="{EA19A901-7C31-4221-93F3-E667A024193F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83233F03-BFB8-4A6E-BB72-B0348F4DD131}">
      <dgm:prSet custT="1"/>
      <dgm:spPr>
        <a:solidFill>
          <a:srgbClr val="C82030"/>
        </a:solidFill>
      </dgm:spPr>
      <dgm:t>
        <a:bodyPr/>
        <a:lstStyle/>
        <a:p>
          <a:r>
            <a:rPr lang="en-US" sz="1800" b="0" i="0" dirty="0" err="1">
              <a:latin typeface="Rocket Sans"/>
              <a:ea typeface="Rocket Sans" panose="020B0602020202020204" pitchFamily="34" charset="0"/>
            </a:rPr>
            <a:t>Bhavisha</a:t>
          </a:r>
          <a:r>
            <a:rPr lang="en-US" sz="1800" b="0" i="0" dirty="0">
              <a:latin typeface="Rocket Sans"/>
              <a:ea typeface="Rocket Sans" panose="020B0602020202020204" pitchFamily="34" charset="0"/>
            </a:rPr>
            <a:t> Patel</a:t>
          </a:r>
        </a:p>
      </dgm:t>
    </dgm:pt>
    <dgm:pt modelId="{0E01CDA3-6843-4DBC-906D-707E8168B7D3}" type="parTrans" cxnId="{F6050079-387D-45E0-8802-34348BE12DDD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CDC8E710-826E-42AB-AA2B-28DE6D0B3356}" type="sibTrans" cxnId="{F6050079-387D-45E0-8802-34348BE12DDD}">
      <dgm:prSet/>
      <dgm:spPr/>
      <dgm:t>
        <a:bodyPr/>
        <a:lstStyle/>
        <a:p>
          <a:endParaRPr lang="en-US" b="0" i="0">
            <a:latin typeface="Rocket Sans" panose="020B0602020202020204" pitchFamily="34" charset="0"/>
            <a:ea typeface="Rocket Sans" panose="020B0602020202020204" pitchFamily="34" charset="0"/>
          </a:endParaRPr>
        </a:p>
      </dgm:t>
    </dgm:pt>
    <dgm:pt modelId="{94D6BF0A-C3E4-4F07-A3E9-5C9A92C8A29B}" type="pres">
      <dgm:prSet presAssocID="{763BD830-D8D3-408F-A528-9C1E9506F416}" presName="diagram" presStyleCnt="0">
        <dgm:presLayoutVars>
          <dgm:dir/>
          <dgm:resizeHandles val="exact"/>
        </dgm:presLayoutVars>
      </dgm:prSet>
      <dgm:spPr/>
    </dgm:pt>
    <dgm:pt modelId="{4EA35198-D1FD-4C53-87AF-41FBEC2B76F3}" type="pres">
      <dgm:prSet presAssocID="{8B31EFCA-730F-4464-A9A6-554A95F0318C}" presName="node" presStyleLbl="node1" presStyleIdx="0" presStyleCnt="6" custLinFactX="7691" custLinFactNeighborX="100000" custLinFactNeighborY="6409">
        <dgm:presLayoutVars>
          <dgm:bulletEnabled val="1"/>
        </dgm:presLayoutVars>
      </dgm:prSet>
      <dgm:spPr/>
    </dgm:pt>
    <dgm:pt modelId="{DE4F7C72-CF3A-43D4-9FD1-6DBD1AE090E0}" type="pres">
      <dgm:prSet presAssocID="{E0B74300-09D3-4020-B93B-37BFDF73F743}" presName="sibTrans" presStyleCnt="0"/>
      <dgm:spPr/>
    </dgm:pt>
    <dgm:pt modelId="{F9E9B983-F85D-45A8-8552-B4D71F05C0D4}" type="pres">
      <dgm:prSet presAssocID="{ABEF3BB2-7787-4DAA-8DBC-0E7A21F08FB9}" presName="node" presStyleLbl="node1" presStyleIdx="1" presStyleCnt="6" custLinFactX="10917" custLinFactNeighborX="100000" custLinFactNeighborY="5726">
        <dgm:presLayoutVars>
          <dgm:bulletEnabled val="1"/>
        </dgm:presLayoutVars>
      </dgm:prSet>
      <dgm:spPr/>
    </dgm:pt>
    <dgm:pt modelId="{95C1B124-58F6-4AD5-8102-BA19052B9D13}" type="pres">
      <dgm:prSet presAssocID="{1B98F17B-826A-4F55-8741-8B80D9FA1227}" presName="sibTrans" presStyleCnt="0"/>
      <dgm:spPr/>
    </dgm:pt>
    <dgm:pt modelId="{B8D517BF-A728-4C21-A5DE-60AFC8130F79}" type="pres">
      <dgm:prSet presAssocID="{4A6EEF81-5457-4BFA-81E8-4D34E3A5B6FB}" presName="node" presStyleLbl="node1" presStyleIdx="2" presStyleCnt="6" custLinFactY="12062" custLinFactNeighborX="982" custLinFactNeighborY="100000">
        <dgm:presLayoutVars>
          <dgm:bulletEnabled val="1"/>
        </dgm:presLayoutVars>
      </dgm:prSet>
      <dgm:spPr/>
    </dgm:pt>
    <dgm:pt modelId="{42B5E795-BC3C-44FD-B3C8-546F8C3305CB}" type="pres">
      <dgm:prSet presAssocID="{072E6B2B-F0ED-46EA-9F17-28079AEBE9D6}" presName="sibTrans" presStyleCnt="0"/>
      <dgm:spPr/>
    </dgm:pt>
    <dgm:pt modelId="{D765797C-5958-40CB-A660-4B5F1C85C5B3}" type="pres">
      <dgm:prSet presAssocID="{E296CC78-A9A0-4B8E-9382-72B96931E2B7}" presName="node" presStyleLbl="node1" presStyleIdx="3" presStyleCnt="6" custLinFactX="7972" custLinFactNeighborX="100000" custLinFactNeighborY="-4908">
        <dgm:presLayoutVars>
          <dgm:bulletEnabled val="1"/>
        </dgm:presLayoutVars>
      </dgm:prSet>
      <dgm:spPr/>
    </dgm:pt>
    <dgm:pt modelId="{A5913547-24AA-4593-9136-A50A09790CBA}" type="pres">
      <dgm:prSet presAssocID="{14A5AC55-AE4E-46BF-AB9C-4AB725B98ACA}" presName="sibTrans" presStyleCnt="0"/>
      <dgm:spPr/>
    </dgm:pt>
    <dgm:pt modelId="{293E6FD0-99CA-4F63-97FD-9D893A07A97D}" type="pres">
      <dgm:prSet presAssocID="{F1DD55F1-C5E9-4D76-B951-AF2F0EB5BB75}" presName="node" presStyleLbl="node1" presStyleIdx="4" presStyleCnt="6" custLinFactX="-17297" custLinFactNeighborX="-100000" custLinFactNeighborY="-4739">
        <dgm:presLayoutVars>
          <dgm:bulletEnabled val="1"/>
        </dgm:presLayoutVars>
      </dgm:prSet>
      <dgm:spPr/>
    </dgm:pt>
    <dgm:pt modelId="{43596A35-9831-4E75-B3B2-20AE24B5F78B}" type="pres">
      <dgm:prSet presAssocID="{FEE2A655-F0BD-4DC7-B5EC-025757B65BAC}" presName="sibTrans" presStyleCnt="0"/>
      <dgm:spPr/>
    </dgm:pt>
    <dgm:pt modelId="{35C0DA15-669D-4FE7-B0D6-52FF6E871270}" type="pres">
      <dgm:prSet presAssocID="{83233F03-BFB8-4A6E-BB72-B0348F4DD131}" presName="node" presStyleLbl="node1" presStyleIdx="5" presStyleCnt="6" custLinFactX="-100000" custLinFactY="-10426" custLinFactNeighborX="-127723" custLinFactNeighborY="-100000">
        <dgm:presLayoutVars>
          <dgm:bulletEnabled val="1"/>
        </dgm:presLayoutVars>
      </dgm:prSet>
      <dgm:spPr/>
    </dgm:pt>
  </dgm:ptLst>
  <dgm:cxnLst>
    <dgm:cxn modelId="{EA19A901-7C31-4221-93F3-E667A024193F}" srcId="{763BD830-D8D3-408F-A528-9C1E9506F416}" destId="{F1DD55F1-C5E9-4D76-B951-AF2F0EB5BB75}" srcOrd="4" destOrd="0" parTransId="{85B79DB8-C605-4B35-B9E3-B81BB3F84866}" sibTransId="{FEE2A655-F0BD-4DC7-B5EC-025757B65BAC}"/>
    <dgm:cxn modelId="{EA301B34-999B-4987-B411-F1AFF441E7CD}" srcId="{763BD830-D8D3-408F-A528-9C1E9506F416}" destId="{ABEF3BB2-7787-4DAA-8DBC-0E7A21F08FB9}" srcOrd="1" destOrd="0" parTransId="{8B58C3E3-621D-4DAB-BB93-2B7E17775BE7}" sibTransId="{1B98F17B-826A-4F55-8741-8B80D9FA1227}"/>
    <dgm:cxn modelId="{F55B7339-128E-44AC-9445-CD300F4125F8}" srcId="{763BD830-D8D3-408F-A528-9C1E9506F416}" destId="{8B31EFCA-730F-4464-A9A6-554A95F0318C}" srcOrd="0" destOrd="0" parTransId="{132297F6-09A7-424F-B27A-BF4E240F3547}" sibTransId="{E0B74300-09D3-4020-B93B-37BFDF73F743}"/>
    <dgm:cxn modelId="{5B387143-3DF0-4C3D-A4DF-3F98238328AE}" type="presOf" srcId="{4A6EEF81-5457-4BFA-81E8-4D34E3A5B6FB}" destId="{B8D517BF-A728-4C21-A5DE-60AFC8130F79}" srcOrd="0" destOrd="0" presId="urn:microsoft.com/office/officeart/2005/8/layout/default"/>
    <dgm:cxn modelId="{1ED6B564-F4BA-4611-9B77-D6F9C0C8678F}" type="presOf" srcId="{8B31EFCA-730F-4464-A9A6-554A95F0318C}" destId="{4EA35198-D1FD-4C53-87AF-41FBEC2B76F3}" srcOrd="0" destOrd="0" presId="urn:microsoft.com/office/officeart/2005/8/layout/default"/>
    <dgm:cxn modelId="{A761EA6E-6267-4B38-A8A2-6894BDAC9C74}" type="presOf" srcId="{F1DD55F1-C5E9-4D76-B951-AF2F0EB5BB75}" destId="{293E6FD0-99CA-4F63-97FD-9D893A07A97D}" srcOrd="0" destOrd="0" presId="urn:microsoft.com/office/officeart/2005/8/layout/default"/>
    <dgm:cxn modelId="{F6050079-387D-45E0-8802-34348BE12DDD}" srcId="{763BD830-D8D3-408F-A528-9C1E9506F416}" destId="{83233F03-BFB8-4A6E-BB72-B0348F4DD131}" srcOrd="5" destOrd="0" parTransId="{0E01CDA3-6843-4DBC-906D-707E8168B7D3}" sibTransId="{CDC8E710-826E-42AB-AA2B-28DE6D0B3356}"/>
    <dgm:cxn modelId="{9B09D77A-B52C-466C-B05C-DFC5A892DB69}" type="presOf" srcId="{763BD830-D8D3-408F-A528-9C1E9506F416}" destId="{94D6BF0A-C3E4-4F07-A3E9-5C9A92C8A29B}" srcOrd="0" destOrd="0" presId="urn:microsoft.com/office/officeart/2005/8/layout/default"/>
    <dgm:cxn modelId="{0606E28B-F15A-4A89-A19E-D36AC16B6422}" type="presOf" srcId="{ABEF3BB2-7787-4DAA-8DBC-0E7A21F08FB9}" destId="{F9E9B983-F85D-45A8-8552-B4D71F05C0D4}" srcOrd="0" destOrd="0" presId="urn:microsoft.com/office/officeart/2005/8/layout/default"/>
    <dgm:cxn modelId="{E8D6A78C-22BB-458C-9FC1-C7F3FE508A37}" srcId="{763BD830-D8D3-408F-A528-9C1E9506F416}" destId="{4A6EEF81-5457-4BFA-81E8-4D34E3A5B6FB}" srcOrd="2" destOrd="0" parTransId="{7CB0B4EF-223E-4EBF-85F3-FD2FABD37715}" sibTransId="{072E6B2B-F0ED-46EA-9F17-28079AEBE9D6}"/>
    <dgm:cxn modelId="{3A6548B8-4CFA-4D43-8790-4B275A7EE40B}" type="presOf" srcId="{83233F03-BFB8-4A6E-BB72-B0348F4DD131}" destId="{35C0DA15-669D-4FE7-B0D6-52FF6E871270}" srcOrd="0" destOrd="0" presId="urn:microsoft.com/office/officeart/2005/8/layout/default"/>
    <dgm:cxn modelId="{CBFA39CB-DAE2-4549-83BA-08BA761CB098}" srcId="{763BD830-D8D3-408F-A528-9C1E9506F416}" destId="{E296CC78-A9A0-4B8E-9382-72B96931E2B7}" srcOrd="3" destOrd="0" parTransId="{6366AE72-BA10-4B68-AFB4-FE4971A3A9C8}" sibTransId="{14A5AC55-AE4E-46BF-AB9C-4AB725B98ACA}"/>
    <dgm:cxn modelId="{ECAFEFE1-9094-4F4C-B4C4-9B188A1E43B6}" type="presOf" srcId="{E296CC78-A9A0-4B8E-9382-72B96931E2B7}" destId="{D765797C-5958-40CB-A660-4B5F1C85C5B3}" srcOrd="0" destOrd="0" presId="urn:microsoft.com/office/officeart/2005/8/layout/default"/>
    <dgm:cxn modelId="{3620F10A-BFB3-471C-A857-95D1DB9E4F2D}" type="presParOf" srcId="{94D6BF0A-C3E4-4F07-A3E9-5C9A92C8A29B}" destId="{4EA35198-D1FD-4C53-87AF-41FBEC2B76F3}" srcOrd="0" destOrd="0" presId="urn:microsoft.com/office/officeart/2005/8/layout/default"/>
    <dgm:cxn modelId="{1DD2989A-3A3C-4131-9B98-E5F21A091813}" type="presParOf" srcId="{94D6BF0A-C3E4-4F07-A3E9-5C9A92C8A29B}" destId="{DE4F7C72-CF3A-43D4-9FD1-6DBD1AE090E0}" srcOrd="1" destOrd="0" presId="urn:microsoft.com/office/officeart/2005/8/layout/default"/>
    <dgm:cxn modelId="{7AE09CD5-F792-4C38-B9F9-EE0D0985524A}" type="presParOf" srcId="{94D6BF0A-C3E4-4F07-A3E9-5C9A92C8A29B}" destId="{F9E9B983-F85D-45A8-8552-B4D71F05C0D4}" srcOrd="2" destOrd="0" presId="urn:microsoft.com/office/officeart/2005/8/layout/default"/>
    <dgm:cxn modelId="{F124A380-028E-4CFE-BC2E-6AECF5D94322}" type="presParOf" srcId="{94D6BF0A-C3E4-4F07-A3E9-5C9A92C8A29B}" destId="{95C1B124-58F6-4AD5-8102-BA19052B9D13}" srcOrd="3" destOrd="0" presId="urn:microsoft.com/office/officeart/2005/8/layout/default"/>
    <dgm:cxn modelId="{1BA05545-0EB7-4C1F-95D1-7F3C8EBF57E8}" type="presParOf" srcId="{94D6BF0A-C3E4-4F07-A3E9-5C9A92C8A29B}" destId="{B8D517BF-A728-4C21-A5DE-60AFC8130F79}" srcOrd="4" destOrd="0" presId="urn:microsoft.com/office/officeart/2005/8/layout/default"/>
    <dgm:cxn modelId="{FA0B18A3-9710-46CB-83EC-09EEDD59EDB1}" type="presParOf" srcId="{94D6BF0A-C3E4-4F07-A3E9-5C9A92C8A29B}" destId="{42B5E795-BC3C-44FD-B3C8-546F8C3305CB}" srcOrd="5" destOrd="0" presId="urn:microsoft.com/office/officeart/2005/8/layout/default"/>
    <dgm:cxn modelId="{BB49B1D9-B49E-4037-9018-2DBF2CF69D7F}" type="presParOf" srcId="{94D6BF0A-C3E4-4F07-A3E9-5C9A92C8A29B}" destId="{D765797C-5958-40CB-A660-4B5F1C85C5B3}" srcOrd="6" destOrd="0" presId="urn:microsoft.com/office/officeart/2005/8/layout/default"/>
    <dgm:cxn modelId="{9B491EC7-37DE-4F4E-8E2A-77EAC94262C0}" type="presParOf" srcId="{94D6BF0A-C3E4-4F07-A3E9-5C9A92C8A29B}" destId="{A5913547-24AA-4593-9136-A50A09790CBA}" srcOrd="7" destOrd="0" presId="urn:microsoft.com/office/officeart/2005/8/layout/default"/>
    <dgm:cxn modelId="{28449CC9-F76B-426B-B29B-01195FEFB8D4}" type="presParOf" srcId="{94D6BF0A-C3E4-4F07-A3E9-5C9A92C8A29B}" destId="{293E6FD0-99CA-4F63-97FD-9D893A07A97D}" srcOrd="8" destOrd="0" presId="urn:microsoft.com/office/officeart/2005/8/layout/default"/>
    <dgm:cxn modelId="{ED5D2250-E5EA-43E2-8631-221673A17363}" type="presParOf" srcId="{94D6BF0A-C3E4-4F07-A3E9-5C9A92C8A29B}" destId="{43596A35-9831-4E75-B3B2-20AE24B5F78B}" srcOrd="9" destOrd="0" presId="urn:microsoft.com/office/officeart/2005/8/layout/default"/>
    <dgm:cxn modelId="{1DB7F61A-C9DB-4FC1-A3F0-C2377C73A2BC}" type="presParOf" srcId="{94D6BF0A-C3E4-4F07-A3E9-5C9A92C8A29B}" destId="{35C0DA15-669D-4FE7-B0D6-52FF6E87127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35198-D1FD-4C53-87AF-41FBEC2B76F3}">
      <dsp:nvSpPr>
        <dsp:cNvPr id="0" name=""/>
        <dsp:cNvSpPr/>
      </dsp:nvSpPr>
      <dsp:spPr>
        <a:xfrm>
          <a:off x="3303400" y="99363"/>
          <a:ext cx="2517767" cy="1510660"/>
        </a:xfrm>
        <a:prstGeom prst="rect">
          <a:avLst/>
        </a:prstGeom>
        <a:solidFill>
          <a:srgbClr val="C820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ocket Sans"/>
              <a:ea typeface="Rocket Sans" panose="020B0602020202020204" pitchFamily="34" charset="0"/>
            </a:rPr>
            <a:t>Joel Hawkins</a:t>
          </a:r>
        </a:p>
      </dsp:txBody>
      <dsp:txXfrm>
        <a:off x="3303400" y="99363"/>
        <a:ext cx="2517767" cy="1510660"/>
      </dsp:txXfrm>
    </dsp:sp>
    <dsp:sp modelId="{F9E9B983-F85D-45A8-8552-B4D71F05C0D4}">
      <dsp:nvSpPr>
        <dsp:cNvPr id="0" name=""/>
        <dsp:cNvSpPr/>
      </dsp:nvSpPr>
      <dsp:spPr>
        <a:xfrm>
          <a:off x="6154167" y="89045"/>
          <a:ext cx="2517767" cy="1510660"/>
        </a:xfrm>
        <a:prstGeom prst="rect">
          <a:avLst/>
        </a:prstGeom>
        <a:solidFill>
          <a:srgbClr val="C820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>
              <a:latin typeface="Rocket Sans"/>
              <a:ea typeface="Rocket Sans" panose="020B0602020202020204" pitchFamily="34" charset="0"/>
            </a:rPr>
            <a:t>Massi</a:t>
          </a:r>
          <a:r>
            <a:rPr lang="en-US" sz="1800" b="0" i="0" kern="1200" dirty="0">
              <a:latin typeface="Rocket Sans"/>
              <a:ea typeface="Rocket Sans" panose="020B0602020202020204" pitchFamily="34" charset="0"/>
            </a:rPr>
            <a:t> </a:t>
          </a:r>
          <a:r>
            <a:rPr lang="en-US" sz="1800" b="0" i="0" kern="1200" dirty="0" err="1">
              <a:latin typeface="Rocket Sans"/>
              <a:ea typeface="Rocket Sans" panose="020B0602020202020204" pitchFamily="34" charset="0"/>
            </a:rPr>
            <a:t>B.Oskouei</a:t>
          </a:r>
          <a:endParaRPr lang="en-US" sz="1800" b="0" i="0" kern="1200" dirty="0">
            <a:latin typeface="Rocket Sans"/>
            <a:ea typeface="Rocket Sans" panose="020B0602020202020204" pitchFamily="34" charset="0"/>
          </a:endParaRPr>
        </a:p>
      </dsp:txBody>
      <dsp:txXfrm>
        <a:off x="6154167" y="89045"/>
        <a:ext cx="2517767" cy="1510660"/>
      </dsp:txXfrm>
    </dsp:sp>
    <dsp:sp modelId="{B8D517BF-A728-4C21-A5DE-60AFC8130F79}">
      <dsp:nvSpPr>
        <dsp:cNvPr id="0" name=""/>
        <dsp:cNvSpPr/>
      </dsp:nvSpPr>
      <dsp:spPr>
        <a:xfrm>
          <a:off x="6155803" y="1695421"/>
          <a:ext cx="2517767" cy="1510660"/>
        </a:xfrm>
        <a:prstGeom prst="rect">
          <a:avLst/>
        </a:prstGeom>
        <a:solidFill>
          <a:srgbClr val="C820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ocket Sans"/>
              <a:ea typeface="Rocket Sans" panose="020B0602020202020204" pitchFamily="34" charset="0"/>
            </a:rPr>
            <a:t>Salah </a:t>
          </a:r>
          <a:r>
            <a:rPr lang="en-US" sz="1800" b="0" i="0" kern="1200" dirty="0" err="1">
              <a:latin typeface="Rocket Sans"/>
              <a:ea typeface="Rocket Sans" panose="020B0602020202020204" pitchFamily="34" charset="0"/>
            </a:rPr>
            <a:t>Mokhayesh</a:t>
          </a:r>
          <a:endParaRPr lang="en-US" sz="1800" b="0" i="0" kern="1200" dirty="0">
            <a:latin typeface="Rocket Sans"/>
            <a:ea typeface="Rocket Sans" panose="020B0602020202020204" pitchFamily="34" charset="0"/>
          </a:endParaRPr>
        </a:p>
      </dsp:txBody>
      <dsp:txXfrm>
        <a:off x="6155803" y="1695421"/>
        <a:ext cx="2517767" cy="1510660"/>
      </dsp:txXfrm>
    </dsp:sp>
    <dsp:sp modelId="{D765797C-5958-40CB-A660-4B5F1C85C5B3}">
      <dsp:nvSpPr>
        <dsp:cNvPr id="0" name=""/>
        <dsp:cNvSpPr/>
      </dsp:nvSpPr>
      <dsp:spPr>
        <a:xfrm>
          <a:off x="3310474" y="1690839"/>
          <a:ext cx="2517767" cy="1510660"/>
        </a:xfrm>
        <a:prstGeom prst="rect">
          <a:avLst/>
        </a:prstGeom>
        <a:solidFill>
          <a:srgbClr val="C820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ocket Sans"/>
              <a:ea typeface="Rocket Sans" panose="020B0602020202020204" pitchFamily="34" charset="0"/>
            </a:rPr>
            <a:t>Praveen  </a:t>
          </a:r>
          <a:r>
            <a:rPr lang="en-US" sz="1800" b="0" i="0" kern="1200" dirty="0" err="1">
              <a:latin typeface="Rocket Sans"/>
              <a:ea typeface="Rocket Sans" panose="020B0602020202020204" pitchFamily="34" charset="0"/>
            </a:rPr>
            <a:t>Jaikant</a:t>
          </a:r>
          <a:endParaRPr lang="en-US" sz="1800" b="0" i="0" kern="1200" dirty="0">
            <a:latin typeface="Rocket Sans"/>
            <a:ea typeface="Rocket Sans" panose="020B0602020202020204" pitchFamily="34" charset="0"/>
          </a:endParaRPr>
        </a:p>
      </dsp:txBody>
      <dsp:txXfrm>
        <a:off x="3310474" y="1690839"/>
        <a:ext cx="2517767" cy="1510660"/>
      </dsp:txXfrm>
    </dsp:sp>
    <dsp:sp modelId="{293E6FD0-99CA-4F63-97FD-9D893A07A97D}">
      <dsp:nvSpPr>
        <dsp:cNvPr id="0" name=""/>
        <dsp:cNvSpPr/>
      </dsp:nvSpPr>
      <dsp:spPr>
        <a:xfrm>
          <a:off x="408269" y="1693392"/>
          <a:ext cx="2517767" cy="1510660"/>
        </a:xfrm>
        <a:prstGeom prst="rect">
          <a:avLst/>
        </a:prstGeom>
        <a:solidFill>
          <a:srgbClr val="C820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>
              <a:latin typeface="Rocket Sans"/>
              <a:ea typeface="Rocket Sans" panose="020B0602020202020204" pitchFamily="34" charset="0"/>
            </a:rPr>
            <a:t>Meenraj</a:t>
          </a:r>
          <a:r>
            <a:rPr lang="en-US" sz="1800" b="0" i="0" kern="1200" dirty="0">
              <a:latin typeface="Rocket Sans"/>
              <a:ea typeface="Rocket Sans" panose="020B0602020202020204" pitchFamily="34" charset="0"/>
            </a:rPr>
            <a:t> </a:t>
          </a:r>
          <a:r>
            <a:rPr lang="en-US" sz="1800" b="0" i="0" kern="1200" dirty="0" err="1">
              <a:latin typeface="Rocket Sans"/>
              <a:ea typeface="Rocket Sans" panose="020B0602020202020204" pitchFamily="34" charset="0"/>
            </a:rPr>
            <a:t>Dorairaj</a:t>
          </a:r>
          <a:endParaRPr lang="en-US" sz="1800" b="0" i="0" kern="1200" dirty="0">
            <a:latin typeface="Rocket Sans"/>
            <a:ea typeface="Rocket Sans" panose="020B0602020202020204" pitchFamily="34" charset="0"/>
          </a:endParaRPr>
        </a:p>
      </dsp:txBody>
      <dsp:txXfrm>
        <a:off x="408269" y="1693392"/>
        <a:ext cx="2517767" cy="1510660"/>
      </dsp:txXfrm>
    </dsp:sp>
    <dsp:sp modelId="{35C0DA15-669D-4FE7-B0D6-52FF6E871270}">
      <dsp:nvSpPr>
        <dsp:cNvPr id="0" name=""/>
        <dsp:cNvSpPr/>
      </dsp:nvSpPr>
      <dsp:spPr>
        <a:xfrm>
          <a:off x="397544" y="96820"/>
          <a:ext cx="2517767" cy="1510660"/>
        </a:xfrm>
        <a:prstGeom prst="rect">
          <a:avLst/>
        </a:prstGeom>
        <a:solidFill>
          <a:srgbClr val="C8203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 err="1">
              <a:latin typeface="Rocket Sans"/>
              <a:ea typeface="Rocket Sans" panose="020B0602020202020204" pitchFamily="34" charset="0"/>
            </a:rPr>
            <a:t>Bhavisha</a:t>
          </a:r>
          <a:r>
            <a:rPr lang="en-US" sz="1800" b="0" i="0" kern="1200" dirty="0">
              <a:latin typeface="Rocket Sans"/>
              <a:ea typeface="Rocket Sans" panose="020B0602020202020204" pitchFamily="34" charset="0"/>
            </a:rPr>
            <a:t> Patel</a:t>
          </a:r>
        </a:p>
      </dsp:txBody>
      <dsp:txXfrm>
        <a:off x="397544" y="96820"/>
        <a:ext cx="2517767" cy="1510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2F193-DBA6-7141-AB2A-21BEBC537B72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81C79-5734-F344-A5BF-AA8C2386F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8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81C79-5734-F344-A5BF-AA8C2386F0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4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81C79-5734-F344-A5BF-AA8C2386F0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79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30C-A541-584C-A7E2-6FF0947AC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630AC-0E51-034A-87E6-52C5EFD84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FB21E-1B4A-5740-BDA2-997B2B0D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EF8C-43FC-C749-AD3B-E7505011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EB431-5AFC-1448-BEEA-85954553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05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4A82-1DDB-1544-9BE8-391AE8CB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69A23-0C31-574F-867F-61685BBEC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C0B81-C990-704E-B40D-EDE5A955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44929-E24B-FF42-A7FA-FDAAE66E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15740-7A5E-CD4C-A55B-699919F8E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9AF362-3214-6D44-9155-29A986A64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B2C58-260C-0B44-8666-BB654C399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33170-8EE4-7042-B75D-9DA5873EF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35C2E-FED8-C44A-A656-8D252FA4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ED21A-86C0-8D48-B856-F5491852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07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5769AB-667B-7247-AC6D-4D82B477A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001"/>
            <a:ext cx="9268326" cy="462645"/>
          </a:xfrm>
        </p:spPr>
        <p:txBody>
          <a:bodyPr anchor="t" anchorCtr="0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89330A-4021-9D42-9FD4-D2477C0CBB66}"/>
              </a:ext>
            </a:extLst>
          </p:cNvPr>
          <p:cNvGrpSpPr/>
          <p:nvPr userDrawn="1"/>
        </p:nvGrpSpPr>
        <p:grpSpPr>
          <a:xfrm>
            <a:off x="838200" y="317000"/>
            <a:ext cx="10804508" cy="761789"/>
            <a:chOff x="838200" y="317000"/>
            <a:chExt cx="10804508" cy="7617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32D538-C237-A74F-86CD-29C156274E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295973" y="317000"/>
              <a:ext cx="1346735" cy="76178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7A01899-AA49-864B-B8D6-A15A23F304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38200" y="889951"/>
              <a:ext cx="10804508" cy="0"/>
            </a:xfrm>
            <a:prstGeom prst="line">
              <a:avLst/>
            </a:prstGeom>
            <a:ln w="28575">
              <a:solidFill>
                <a:srgbClr val="C82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734E0B-1675-2B4B-B005-BF46F89E6E03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5965207"/>
            <a:ext cx="1716157" cy="365125"/>
          </a:xfrm>
          <a:prstGeom prst="rect">
            <a:avLst/>
          </a:prstGeom>
        </p:spPr>
        <p:txBody>
          <a:bodyPr anchor="ctr" anchorCtr="0"/>
          <a:lstStyle>
            <a:lvl1pPr>
              <a:defRPr sz="1200"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fld id="{4D256606-25FD-5240-B50C-FA4E09FDEC1A}" type="datetime1">
              <a:rPr lang="en-US" smtClean="0"/>
              <a:t>2/23/21</a:t>
            </a:fld>
            <a:endParaRPr lang="en-US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A0C65470-670C-2947-A605-E0B2644085F0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8600" y="59652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cket Sans" panose="020B0602020202020204" pitchFamily="34" charset="0"/>
                <a:ea typeface="Rocket Sans" panose="020B0602020202020204" pitchFamily="34" charset="0"/>
              </a:defRPr>
            </a:lvl1pPr>
          </a:lstStyle>
          <a:p>
            <a:r>
              <a:rPr lang="en-US"/>
              <a:t>Name, ext. 00000 - Confidential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0557121-2FAA-0446-803B-7DE9CF56E51C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838200" y="1000257"/>
            <a:ext cx="9268326" cy="462646"/>
          </a:xfrm>
        </p:spPr>
        <p:txBody>
          <a:bodyPr/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8225D2-9752-B248-B7BC-0B24BD009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3191"/>
            <a:ext cx="5181600" cy="38794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861A8A3-E599-3B42-975C-D28C253D1F6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172200" y="1803191"/>
            <a:ext cx="5181600" cy="38794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EB9AA96-47D5-4C0A-BB00-D48DBA8A58D8}"/>
              </a:ext>
            </a:extLst>
          </p:cNvPr>
          <p:cNvSpPr txBox="1">
            <a:spLocks/>
          </p:cNvSpPr>
          <p:nvPr userDrawn="1"/>
        </p:nvSpPr>
        <p:spPr>
          <a:xfrm>
            <a:off x="8610600" y="5981802"/>
            <a:ext cx="27432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A0002B-3207-6140-99C8-C2FD6DDAE738}" type="slidenum">
              <a:rPr lang="en-US" sz="1200" b="0" smtClean="0">
                <a:solidFill>
                  <a:srgbClr val="C8202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pPr/>
              <a:t>‹#›</a:t>
            </a:fld>
            <a:r>
              <a:rPr lang="en-US" sz="1200" b="0" dirty="0">
                <a:solidFill>
                  <a:srgbClr val="C8202F"/>
                </a:solidFill>
                <a:latin typeface="Rocket Sans" panose="020B0602020202020204" pitchFamily="34" charset="0"/>
                <a:ea typeface="Rocket Sans" panose="020B0602020202020204" pitchFamily="34" charset="0"/>
              </a:rPr>
              <a:t> of 19</a:t>
            </a:r>
          </a:p>
        </p:txBody>
      </p:sp>
    </p:spTree>
    <p:extLst>
      <p:ext uri="{BB962C8B-B14F-4D97-AF65-F5344CB8AC3E}">
        <p14:creationId xmlns:p14="http://schemas.microsoft.com/office/powerpoint/2010/main" val="122178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7E7F4-4F64-784C-B9DD-7E556B5C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E3397-0B5D-364E-8AD8-31086CD88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B4CE4-7B36-974B-94E2-2A04FAEB1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C5F93-D8ED-704A-BC48-44E179CED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F2BA2-168C-3D4A-B2B9-0F2D36CF0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F878-535A-1846-8C9A-14B0D840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1D5AE-4295-A84C-A5BB-49EAFE236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BD625-2147-3C47-B91E-FA4941A57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F03F9-2CBC-D949-BA90-5C835B833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CD741-F632-134E-8E93-9D5AA8FC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2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27C7-FC34-DC4F-BBFE-B9829ED1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80A2-848D-1841-A523-01A8FD0F7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2E6C0-A60D-494C-9E0A-6576AFAF6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8DD06-0710-B141-8488-6BC8D900B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7BC97-CFDF-274E-A4DC-46AE3696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1A3AB-48AE-D147-B915-7C6EFB44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74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6133-276B-FC46-8AAD-04F7E806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8CEC3-31F5-D140-B08B-4DF3427E1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017A3-967D-074A-BE0E-FF3D4BE84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70690-BF0A-6143-976E-B1DBC4696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F4AE8-F695-ED44-8638-B8FC90B156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94EB85-7652-4C40-A3CF-EE7AE8EC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C40E5-9081-9F41-A650-381B31B2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58877-D5AF-6F4C-9FD2-EA73575A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03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1B25-B1F4-AC41-8EEE-D6C155A8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E0D2B-67AA-FB4F-B1EA-3A6272B7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B3ED8-2E9C-DB4F-AAE9-2CDD692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C8D21-97B9-334F-8A5A-30159F4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44BDB-79E4-FA4B-B433-90EE8452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D3E2C-BCD9-CB47-A0F4-653B0745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80108-790E-DC4C-9B65-99D23CB2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0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C6FE-0D65-8E4C-AC98-F262DE9D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14C09-88C7-D84E-8E74-F1FAEF33B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F4311-0A47-7845-9FD0-AD4404991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6735F-3390-F14D-A0CB-8EF6AC3F1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C04B4-BBD5-3B42-A6E8-09729ED6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6E365-BD77-4047-BE9A-129788F4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2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6F9A-9702-B847-90DB-21F20656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BD4AD-2B93-DD45-A535-8E80F42A2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AF065-7CE6-FC4D-B64E-8C83F872C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ECD47-DF52-FD48-A282-45A13765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0BF72-E9EC-9E4A-98FE-1DC9457B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5C037-FECF-E147-8498-17EAD4D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5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7D328-247C-8644-B1DA-D6AE5469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7241F-A1F9-3D4F-8488-CFF53635B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4A69A-54FC-AD4F-BFB0-D731B8BD9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4928F-3684-9F45-A4E1-2D99B761F769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F5F6-1DDE-A94D-9E7A-98E7B5579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07AB4-E7BD-084C-9832-C61338A78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9712B-D427-764D-A484-68A66F9A7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8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qlrdf.com/ClientInfo/%7bLoanNumber%7d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qlrdf.com/fname" TargetMode="External"/><Relationship Id="rId2" Type="http://schemas.openxmlformats.org/officeDocument/2006/relationships/hyperlink" Target="http://qlrdf.com/ClientInfo/123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qlrdf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c.justsift.com/profile/Syva_YLXHM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ml.io/specs/rml/#named-graph" TargetMode="External"/><Relationship Id="rId2" Type="http://schemas.openxmlformats.org/officeDocument/2006/relationships/hyperlink" Target="https://www.w3.org/2001/sw/rdb2rdf/r2rml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845D-DCDE-454C-A6B4-D8AB6DC19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08" y="2152292"/>
            <a:ext cx="4720027" cy="2382864"/>
          </a:xfrm>
        </p:spPr>
        <p:txBody>
          <a:bodyPr>
            <a:normAutofit/>
          </a:bodyPr>
          <a:lstStyle/>
          <a:p>
            <a:r>
              <a:rPr lang="en-US" sz="4800" dirty="0"/>
              <a:t>Knowledge Graph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E00C1-70AA-A248-8FD7-6D96E3C4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0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TripleMaps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78608F-C5FF-DF45-8AEE-48C28747332D}"/>
              </a:ext>
            </a:extLst>
          </p:cNvPr>
          <p:cNvSpPr/>
          <p:nvPr/>
        </p:nvSpPr>
        <p:spPr>
          <a:xfrm>
            <a:off x="1147009" y="1493058"/>
            <a:ext cx="104273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of a map: </a:t>
            </a:r>
          </a:p>
          <a:p>
            <a:endParaRPr lang="en-US" dirty="0"/>
          </a:p>
          <a:p>
            <a:r>
              <a:rPr lang="en-US" dirty="0"/>
              <a:t>      • a row of the logical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Output of a map for each row :</a:t>
            </a:r>
          </a:p>
          <a:p>
            <a:endParaRPr lang="en-US" dirty="0"/>
          </a:p>
          <a:p>
            <a:r>
              <a:rPr lang="en-US" dirty="0"/>
              <a:t>        • a subject resource, often generated from primary key values </a:t>
            </a:r>
          </a:p>
          <a:p>
            <a:endParaRPr lang="en-US" dirty="0"/>
          </a:p>
          <a:p>
            <a:pPr lvl="1"/>
            <a:r>
              <a:rPr lang="en-US" dirty="0"/>
              <a:t>• several triples with the same subject, but varying predicates and objects, generated from the                                attributes of the row</a:t>
            </a:r>
          </a:p>
        </p:txBody>
      </p:sp>
    </p:spTree>
    <p:extLst>
      <p:ext uri="{BB962C8B-B14F-4D97-AF65-F5344CB8AC3E}">
        <p14:creationId xmlns:p14="http://schemas.microsoft.com/office/powerpoint/2010/main" val="399131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E56CB-D35D-A84E-B49D-2D27052B54DC}"/>
              </a:ext>
            </a:extLst>
          </p:cNvPr>
          <p:cNvSpPr txBox="1"/>
          <p:nvPr/>
        </p:nvSpPr>
        <p:spPr>
          <a:xfrm>
            <a:off x="1058779" y="1552074"/>
            <a:ext cx="10214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produce triples by: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Subject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Predicate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endParaRPr lang="en-US" dirty="0"/>
          </a:p>
          <a:p>
            <a:r>
              <a:rPr lang="en-US" dirty="0"/>
              <a:t> • The subject IRI is generated from the </a:t>
            </a:r>
            <a:r>
              <a:rPr lang="en-US" dirty="0" err="1"/>
              <a:t>LoanNumber</a:t>
            </a:r>
            <a:r>
              <a:rPr lang="en-US" dirty="0"/>
              <a:t> column by the template </a:t>
            </a:r>
            <a:r>
              <a:rPr lang="en-US" dirty="0">
                <a:hlinkClick r:id="rId2"/>
              </a:rPr>
              <a:t>http://qlRDF.com/ClientInfo/{LoanNumber}</a:t>
            </a:r>
            <a:endParaRPr lang="en-US" dirty="0"/>
          </a:p>
          <a:p>
            <a:endParaRPr lang="en-US" dirty="0"/>
          </a:p>
          <a:p>
            <a:r>
              <a:rPr lang="en-US" dirty="0"/>
              <a:t> • The predicate IRI is the constant </a:t>
            </a:r>
            <a:r>
              <a:rPr lang="en-US" dirty="0" err="1"/>
              <a:t>ql:Fname</a:t>
            </a:r>
            <a:endParaRPr lang="en-US" dirty="0"/>
          </a:p>
          <a:p>
            <a:r>
              <a:rPr lang="en-US" dirty="0"/>
              <a:t>• The object is the literal ”Liam”, that is copied from the FirstName column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53A828-46E5-5944-A0AE-89C3D9FF8896}"/>
              </a:ext>
            </a:extLst>
          </p:cNvPr>
          <p:cNvGraphicFramePr>
            <a:graphicFrameLocks noGrp="1"/>
          </p:cNvGraphicFramePr>
          <p:nvPr/>
        </p:nvGraphicFramePr>
        <p:xfrm>
          <a:off x="3343442" y="1919898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421552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758728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76750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LoanNumber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DateOfBirth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22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1965-10-02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731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119F06-6B32-B74F-BE27-0D82793A769A}"/>
              </a:ext>
            </a:extLst>
          </p:cNvPr>
          <p:cNvSpPr txBox="1"/>
          <p:nvPr/>
        </p:nvSpPr>
        <p:spPr>
          <a:xfrm>
            <a:off x="6166184" y="1550566"/>
            <a:ext cx="167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ClientInfo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2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90F12-6135-E149-AA27-4389A72CDCBD}"/>
              </a:ext>
            </a:extLst>
          </p:cNvPr>
          <p:cNvSpPr txBox="1"/>
          <p:nvPr/>
        </p:nvSpPr>
        <p:spPr>
          <a:xfrm>
            <a:off x="1087241" y="1582340"/>
            <a:ext cx="10287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of RDF triples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&lt;http://qlRDF.com/ClientInfo/123</a:t>
            </a:r>
            <a:r>
              <a:rPr lang="en-US" dirty="0"/>
              <a:t> </a:t>
            </a:r>
            <a:r>
              <a:rPr lang="en-US" dirty="0">
                <a:solidFill>
                  <a:srgbClr val="0462C1"/>
                </a:solidFill>
              </a:rPr>
              <a:t>&gt;</a:t>
            </a:r>
            <a:r>
              <a:rPr lang="en-US" dirty="0"/>
              <a:t>        </a:t>
            </a:r>
            <a:r>
              <a:rPr lang="en-US" dirty="0" err="1"/>
              <a:t>rdf:type</a:t>
            </a:r>
            <a:r>
              <a:rPr lang="en-US" dirty="0"/>
              <a:t>   </a:t>
            </a:r>
            <a:r>
              <a:rPr lang="en-US" dirty="0" err="1"/>
              <a:t>ql:ClientInfo</a:t>
            </a:r>
            <a:r>
              <a:rPr lang="en-US" dirty="0"/>
              <a:t>.</a:t>
            </a:r>
          </a:p>
          <a:p>
            <a:r>
              <a:rPr lang="en-US" dirty="0">
                <a:hlinkClick r:id="rId2"/>
              </a:rPr>
              <a:t>&lt;http://qlRDF.com/ClientInfo/123</a:t>
            </a:r>
            <a:r>
              <a:rPr lang="en-US" dirty="0"/>
              <a:t> </a:t>
            </a:r>
            <a:r>
              <a:rPr lang="en-US" dirty="0">
                <a:solidFill>
                  <a:srgbClr val="0462C1"/>
                </a:solidFill>
              </a:rPr>
              <a:t>&gt;        &lt;</a:t>
            </a:r>
            <a:r>
              <a:rPr lang="en-US" dirty="0">
                <a:solidFill>
                  <a:srgbClr val="0462C1"/>
                </a:solidFill>
                <a:hlinkClick r:id="rId3"/>
              </a:rPr>
              <a:t>http://qlRDF.com/</a:t>
            </a:r>
            <a:r>
              <a:rPr lang="en-US" dirty="0">
                <a:hlinkClick r:id="rId3"/>
              </a:rPr>
              <a:t>fname</a:t>
            </a:r>
            <a:r>
              <a:rPr lang="en-US" dirty="0">
                <a:solidFill>
                  <a:srgbClr val="0462C1"/>
                </a:solidFill>
              </a:rPr>
              <a:t>&gt;</a:t>
            </a:r>
            <a:r>
              <a:rPr lang="en-US" dirty="0"/>
              <a:t>            ”Liam".</a:t>
            </a:r>
          </a:p>
          <a:p>
            <a:r>
              <a:rPr lang="en-US" dirty="0">
                <a:hlinkClick r:id="rId2"/>
              </a:rPr>
              <a:t>&lt;http://qlRDF.com/ClientInfo/123</a:t>
            </a:r>
            <a:r>
              <a:rPr lang="en-US" dirty="0"/>
              <a:t> </a:t>
            </a:r>
            <a:r>
              <a:rPr lang="en-US" dirty="0">
                <a:solidFill>
                  <a:srgbClr val="0462C1"/>
                </a:solidFill>
              </a:rPr>
              <a:t>&gt;        &lt; </a:t>
            </a:r>
            <a:r>
              <a:rPr lang="en-US" dirty="0">
                <a:solidFill>
                  <a:srgbClr val="0462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http://qlRDF.com </a:t>
            </a:r>
            <a:r>
              <a:rPr lang="en-US" u="sng" dirty="0">
                <a:solidFill>
                  <a:srgbClr val="0462C1"/>
                </a:solidFill>
              </a:rPr>
              <a:t>/dob</a:t>
            </a:r>
            <a:r>
              <a:rPr lang="en-US" dirty="0">
                <a:solidFill>
                  <a:srgbClr val="0462C1"/>
                </a:solidFill>
              </a:rPr>
              <a:t>&gt;       </a:t>
            </a:r>
            <a:r>
              <a:rPr lang="en-US" dirty="0"/>
              <a:t>1965-10-02.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ttl</a:t>
            </a:r>
            <a:r>
              <a:rPr lang="en-US" dirty="0"/>
              <a:t>. Format:</a:t>
            </a:r>
          </a:p>
          <a:p>
            <a:endParaRPr lang="en-US" dirty="0"/>
          </a:p>
          <a:p>
            <a:r>
              <a:rPr lang="en-US" dirty="0" err="1"/>
              <a:t>ql</a:t>
            </a:r>
            <a:r>
              <a:rPr lang="en-US" dirty="0"/>
              <a:t> : </a:t>
            </a:r>
            <a:r>
              <a:rPr lang="en-US" dirty="0">
                <a:solidFill>
                  <a:srgbClr val="0462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http://qlRDF.com</a:t>
            </a:r>
            <a:endParaRPr lang="en-US" dirty="0">
              <a:solidFill>
                <a:srgbClr val="0462C1"/>
              </a:solidFill>
            </a:endParaRPr>
          </a:p>
          <a:p>
            <a:endParaRPr lang="en-US" dirty="0">
              <a:solidFill>
                <a:srgbClr val="0462C1"/>
              </a:solidFill>
            </a:endParaRPr>
          </a:p>
          <a:p>
            <a:r>
              <a:rPr lang="en-US" dirty="0"/>
              <a:t>ql:ClientInfo#123.       a                  </a:t>
            </a:r>
            <a:r>
              <a:rPr lang="en-US" dirty="0" err="1"/>
              <a:t>ql:ClientInfo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      </a:t>
            </a:r>
            <a:r>
              <a:rPr lang="en-US" dirty="0" err="1"/>
              <a:t>ql:fname</a:t>
            </a:r>
            <a:r>
              <a:rPr lang="en-US" dirty="0"/>
              <a:t>     “Liam”;</a:t>
            </a:r>
          </a:p>
          <a:p>
            <a:r>
              <a:rPr lang="en-US" dirty="0"/>
              <a:t>		   </a:t>
            </a:r>
            <a:r>
              <a:rPr lang="en-US" dirty="0" err="1"/>
              <a:t>ql:dob</a:t>
            </a:r>
            <a:r>
              <a:rPr lang="en-US" dirty="0"/>
              <a:t>         1965-10-02.</a:t>
            </a:r>
          </a:p>
          <a:p>
            <a:r>
              <a:rPr lang="en-US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37075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RDF-based models for level 2 metadata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D79E7-0706-294F-B1BC-FEF35C69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0543"/>
            <a:ext cx="2824470" cy="4925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BF47A8-9FB8-4642-B7D5-B796987EB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07" y="1140543"/>
            <a:ext cx="3754919" cy="4925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33084A-703C-8343-8D5C-35D907200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774" y="1140543"/>
            <a:ext cx="4018781" cy="48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6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9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Level 1 &amp; Level 2 Metadata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249CA-9CC1-1143-8FAC-671595A8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7202"/>
            <a:ext cx="8217244" cy="2528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1773F7-3D8D-F249-ADA8-A4276C70553F}"/>
              </a:ext>
            </a:extLst>
          </p:cNvPr>
          <p:cNvSpPr txBox="1"/>
          <p:nvPr/>
        </p:nvSpPr>
        <p:spPr>
          <a:xfrm>
            <a:off x="9265920" y="2347372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Level 1 Metadata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BC322-B9DA-754F-B04C-0190515A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42824"/>
            <a:ext cx="8217244" cy="2780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44006D-18B9-6E43-B0B5-804FF50CC81A}"/>
              </a:ext>
            </a:extLst>
          </p:cNvPr>
          <p:cNvSpPr txBox="1"/>
          <p:nvPr/>
        </p:nvSpPr>
        <p:spPr>
          <a:xfrm>
            <a:off x="9265920" y="5179157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Level 2 Metadata</a:t>
            </a:r>
          </a:p>
        </p:txBody>
      </p:sp>
    </p:spTree>
    <p:extLst>
      <p:ext uri="{BB962C8B-B14F-4D97-AF65-F5344CB8AC3E}">
        <p14:creationId xmlns:p14="http://schemas.microsoft.com/office/powerpoint/2010/main" val="106031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GaM</a:t>
            </a:r>
            <a:r>
              <a:rPr lang="en-US" dirty="0"/>
              <a:t> Dataset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F345D4-4C97-C747-B6C1-B73886FCE16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76400"/>
          <a:ext cx="4794250" cy="3505200"/>
        </p:xfrm>
        <a:graphic>
          <a:graphicData uri="http://schemas.openxmlformats.org/drawingml/2006/table">
            <a:tbl>
              <a:tblPr firstRow="1" firstCol="1" bandRow="1"/>
              <a:tblGrid>
                <a:gridCol w="2397125">
                  <a:extLst>
                    <a:ext uri="{9D8B030D-6E8A-4147-A177-3AD203B41FA5}">
                      <a16:colId xmlns:a16="http://schemas.microsoft.com/office/drawing/2014/main" val="1963033242"/>
                    </a:ext>
                  </a:extLst>
                </a:gridCol>
                <a:gridCol w="2397125">
                  <a:extLst>
                    <a:ext uri="{9D8B030D-6E8A-4147-A177-3AD203B41FA5}">
                      <a16:colId xmlns:a16="http://schemas.microsoft.com/office/drawing/2014/main" val="486752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Features from Amp table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Features from Amp table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94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rocketaccountid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original_purchase_price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9592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gcid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annual_homeowners_insurance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875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loannumber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annual_property_tax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527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current_mortgage_balance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home_phone_number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557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current_escrow_balance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work_phone_number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479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current_total_escrow_balance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date_of_birth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155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escrowed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estimated_home_value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248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biweekly_payment_flag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veteran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7690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current_monthly_mortgage_payment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hoi_provider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766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isprimaryborrower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year_home_built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238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property_address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married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003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address_line_2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assets_cash_value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360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assets_balance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816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employer_name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5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zip_code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employer_phone_number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889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property_type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job_title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2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occupancy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job_type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62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loan_purpose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employer_start_date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426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yearly_income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monthsonjob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996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current_job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cashout_viable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026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lower_payment_viable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shortenterm_viable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995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original_close_date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29897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6E10740-18AD-F246-897D-4578192F5417}"/>
              </a:ext>
            </a:extLst>
          </p:cNvPr>
          <p:cNvGraphicFramePr>
            <a:graphicFrameLocks noGrp="1"/>
          </p:cNvGraphicFramePr>
          <p:nvPr/>
        </p:nvGraphicFramePr>
        <p:xfrm>
          <a:off x="5963651" y="1189914"/>
          <a:ext cx="4684295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2043806">
                  <a:extLst>
                    <a:ext uri="{9D8B030D-6E8A-4147-A177-3AD203B41FA5}">
                      <a16:colId xmlns:a16="http://schemas.microsoft.com/office/drawing/2014/main" val="117640402"/>
                    </a:ext>
                  </a:extLst>
                </a:gridCol>
                <a:gridCol w="2640489">
                  <a:extLst>
                    <a:ext uri="{9D8B030D-6E8A-4147-A177-3AD203B41FA5}">
                      <a16:colId xmlns:a16="http://schemas.microsoft.com/office/drawing/2014/main" val="806557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Features From Personhub Table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Features From Personhub Table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081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Rocketaccountid   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original_purchase_price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32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gcid   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annual_homeowners_insurance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6451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loannumber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annual_property_tax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130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current_mortgage_balance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home_phone_number</a:t>
                      </a:r>
                      <a:endParaRPr lang="en-US" sz="9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86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current_escrow_balance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work_phone_number</a:t>
                      </a:r>
                      <a:endParaRPr lang="en-US" sz="9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732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current_total_escrow_balance 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date_of_birth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59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Escrowed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personid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070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biweekly_payment_flag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estimated_home_value</a:t>
                      </a:r>
                      <a:endParaRPr lang="en-US" sz="9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207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current_monthly_mortgage_payment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is_veteran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152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isprimaryborrower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hoi_provider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695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property_address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year_home_built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38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address_line_2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original_occupancy_date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72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married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277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employer_name</a:t>
                      </a:r>
                      <a:endParaRPr lang="en-US" sz="9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24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zip_code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employer_phone_number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04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property_type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job_title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9303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occupancy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employment_start_date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12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loan_purpose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yearly_income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6238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is_currentjob</a:t>
                      </a: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monthsonjob</a:t>
                      </a:r>
                      <a:endParaRPr lang="en-US" sz="9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3041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618712D-04CF-374B-901E-5C85BBD478C6}"/>
              </a:ext>
            </a:extLst>
          </p:cNvPr>
          <p:cNvGraphicFramePr>
            <a:graphicFrameLocks noGrp="1"/>
          </p:cNvGraphicFramePr>
          <p:nvPr/>
        </p:nvGraphicFramePr>
        <p:xfrm>
          <a:off x="5963652" y="4126815"/>
          <a:ext cx="4684295" cy="2286000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592591">
                  <a:extLst>
                    <a:ext uri="{9D8B030D-6E8A-4147-A177-3AD203B41FA5}">
                      <a16:colId xmlns:a16="http://schemas.microsoft.com/office/drawing/2014/main" val="863806031"/>
                    </a:ext>
                  </a:extLst>
                </a:gridCol>
                <a:gridCol w="2091704">
                  <a:extLst>
                    <a:ext uri="{9D8B030D-6E8A-4147-A177-3AD203B41FA5}">
                      <a16:colId xmlns:a16="http://schemas.microsoft.com/office/drawing/2014/main" val="2275118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Features From Servicing Table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Features From Servicing Table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8861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rocketaccountid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address_line_2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27532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effectLst/>
                        </a:rPr>
                        <a:t>peid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city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9300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reltio_uri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state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9426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gcid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</a:rPr>
                        <a:t>zip_code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2895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loannumber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property_type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3133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current_mortgage_balance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occupancy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80285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 dirty="0" err="1">
                          <a:effectLst/>
                        </a:rPr>
                        <a:t>currentescrowbalance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loan_purpose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9422612"/>
                  </a:ext>
                </a:extLst>
              </a:tr>
              <a:tr h="3365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currenttotalescrowbalance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original_purchase_price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5862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isprimaryborrower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annual_homeowners_insurance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76194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escrowed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annual_property_tax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8752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biweekly_payment_flag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home_phone_number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4318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current_monthly_mortgage_payment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work_phone_number</a:t>
                      </a:r>
                      <a:endParaRPr lang="en-US" sz="1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301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property_address</a:t>
                      </a:r>
                      <a:endParaRPr lang="en-US" sz="10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effectLst/>
                        </a:rPr>
                        <a:t>date_of_birth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23788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original_close_date</a:t>
                      </a:r>
                      <a:endParaRPr lang="en-US" sz="1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03527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95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Classified </a:t>
            </a:r>
            <a:r>
              <a:rPr lang="en-US" dirty="0" err="1"/>
              <a:t>GaM</a:t>
            </a:r>
            <a:r>
              <a:rPr lang="en-US" dirty="0"/>
              <a:t> Dataset Attributes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5A55D0-7C28-DE4E-9AD3-BF7A998D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14040"/>
              </p:ext>
            </p:extLst>
          </p:nvPr>
        </p:nvGraphicFramePr>
        <p:xfrm>
          <a:off x="3682938" y="1802716"/>
          <a:ext cx="1882358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1882358">
                  <a:extLst>
                    <a:ext uri="{9D8B030D-6E8A-4147-A177-3AD203B41FA5}">
                      <a16:colId xmlns:a16="http://schemas.microsoft.com/office/drawing/2014/main" val="623747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PropertyInfo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391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097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property_type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21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occupancy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370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original_purchase_price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961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annual_homeowners_insurance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350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annual_property_tax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317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year_home_built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94090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AC220B-2E91-3447-9CAA-4404B5069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610036"/>
              </p:ext>
            </p:extLst>
          </p:nvPr>
        </p:nvGraphicFramePr>
        <p:xfrm>
          <a:off x="2428813" y="5263687"/>
          <a:ext cx="1254125" cy="1127760"/>
        </p:xfrm>
        <a:graphic>
          <a:graphicData uri="http://schemas.openxmlformats.org/drawingml/2006/table">
            <a:tbl>
              <a:tblPr firstRow="1" firstCol="1" bandRow="1"/>
              <a:tblGrid>
                <a:gridCol w="1254125">
                  <a:extLst>
                    <a:ext uri="{9D8B030D-6E8A-4147-A177-3AD203B41FA5}">
                      <a16:colId xmlns:a16="http://schemas.microsoft.com/office/drawing/2014/main" val="8804721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Address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580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746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property_address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016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address_line_2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720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city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353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481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zip_code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80032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951326-4B88-C941-9980-57411B0EB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13895"/>
              </p:ext>
            </p:extLst>
          </p:nvPr>
        </p:nvGraphicFramePr>
        <p:xfrm>
          <a:off x="3696474" y="3429000"/>
          <a:ext cx="1868822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1868822">
                  <a:extLst>
                    <a:ext uri="{9D8B030D-6E8A-4147-A177-3AD203B41FA5}">
                      <a16:colId xmlns:a16="http://schemas.microsoft.com/office/drawing/2014/main" val="13153699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ClientInfo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876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26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home_phone_number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933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work_phone_number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17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date_of_birth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623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veteran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709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married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2304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yearly_income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91471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26D844B-0DFE-6049-BD21-550A23F50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38648"/>
              </p:ext>
            </p:extLst>
          </p:nvPr>
        </p:nvGraphicFramePr>
        <p:xfrm>
          <a:off x="3911121" y="5108439"/>
          <a:ext cx="1654175" cy="1432560"/>
        </p:xfrm>
        <a:graphic>
          <a:graphicData uri="http://schemas.openxmlformats.org/drawingml/2006/table">
            <a:tbl>
              <a:tblPr firstRow="1" firstCol="1" bandRow="1"/>
              <a:tblGrid>
                <a:gridCol w="1654175">
                  <a:extLst>
                    <a:ext uri="{9D8B030D-6E8A-4147-A177-3AD203B41FA5}">
                      <a16:colId xmlns:a16="http://schemas.microsoft.com/office/drawing/2014/main" val="22284526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Employment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484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87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employer_name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540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employer_phone_number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672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job_title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8613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job_type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896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employer_start_date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723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monthsonjob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340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current_job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48963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3C87DA8-803A-854A-B30B-C8FC16A883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9400"/>
              </p:ext>
            </p:extLst>
          </p:nvPr>
        </p:nvGraphicFramePr>
        <p:xfrm>
          <a:off x="638910" y="5381463"/>
          <a:ext cx="1311275" cy="975360"/>
        </p:xfrm>
        <a:graphic>
          <a:graphicData uri="http://schemas.openxmlformats.org/drawingml/2006/table">
            <a:tbl>
              <a:tblPr firstRow="1" firstCol="1" bandRow="1"/>
              <a:tblGrid>
                <a:gridCol w="1311275">
                  <a:extLst>
                    <a:ext uri="{9D8B030D-6E8A-4147-A177-3AD203B41FA5}">
                      <a16:colId xmlns:a16="http://schemas.microsoft.com/office/drawing/2014/main" val="26035585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Identifier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374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474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RocketAccountID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649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Peid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228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Reltio_URI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925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Gcid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03162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271976-76B1-8A40-BAAC-DC2ECA09F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216839"/>
              </p:ext>
            </p:extLst>
          </p:nvPr>
        </p:nvGraphicFramePr>
        <p:xfrm>
          <a:off x="650274" y="1783911"/>
          <a:ext cx="2599822" cy="32708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599822">
                  <a:extLst>
                    <a:ext uri="{9D8B030D-6E8A-4147-A177-3AD203B41FA5}">
                      <a16:colId xmlns:a16="http://schemas.microsoft.com/office/drawing/2014/main" val="357452086"/>
                    </a:ext>
                  </a:extLst>
                </a:gridCol>
              </a:tblGrid>
              <a:tr h="1784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LoanInfo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881144211"/>
                  </a:ext>
                </a:extLst>
              </a:tr>
              <a:tr h="1784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493724776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current_mortgage_balance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454821370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currentescrowbalance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73601018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currenttotalescrowbalance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93848020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escrowed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471081490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biweekly_payment_flag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87562178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current_monthly_mortgage_payment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5333492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loan_purpose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741790430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estimated_home_value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723624963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hoi_provider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374220099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assets_cash_value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70944717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assets_balance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167183536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original_close_date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85622671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Cashout_viable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806935565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Lower_payment_viable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790296579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Shortenterm_viable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49227199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60CFB0-E376-FF4B-8F90-44BF815BC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64" y="1485715"/>
            <a:ext cx="4592427" cy="50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Querying the triples Using SPARQL: on some fake resources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72CF-DA71-1448-A159-0FC19B730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55" y="1021940"/>
            <a:ext cx="3609667" cy="561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A7837-7E1D-EC44-B8AB-2782E3A9D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841" y="1021940"/>
            <a:ext cx="2583630" cy="56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B83CA-0A6C-6244-8C1D-ABAEAD21A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55" y="1828800"/>
            <a:ext cx="3678493" cy="2487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801D7-A3BF-FF4E-9B4D-42C1EAB38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020" y="1825288"/>
            <a:ext cx="4613582" cy="19109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79A8F-7CCF-684E-9B35-7634EE51D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89" y="4562167"/>
            <a:ext cx="4021598" cy="21917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827D0B-2800-5D43-8C73-71FACA0E3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943" y="3736260"/>
            <a:ext cx="5039659" cy="27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49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C3BF1-A11A-7F46-AA92-BA0BE7090386}"/>
              </a:ext>
            </a:extLst>
          </p:cNvPr>
          <p:cNvSpPr txBox="1"/>
          <p:nvPr/>
        </p:nvSpPr>
        <p:spPr>
          <a:xfrm>
            <a:off x="2654710" y="3244334"/>
            <a:ext cx="703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use case for Knowledge Graph……. ?!!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CBDEB-E293-904C-BAA8-AFEB9BFE8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2367116"/>
            <a:ext cx="1886769" cy="21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B52ACE-105D-4863-83B8-F8BE2F861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3657"/>
            <a:ext cx="5045765" cy="289126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CCCCB6C-3258-AF45-A41D-726E6C895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7" y="1130190"/>
            <a:ext cx="5444357" cy="3857540"/>
          </a:xfrm>
          <a:prstGeom prst="rect">
            <a:avLst/>
          </a:prstGeom>
        </p:spPr>
      </p:pic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A3AC3465-0987-C14B-B5AD-F970A8896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606" y="4449067"/>
            <a:ext cx="4334358" cy="20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TEAM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BB06CB-8585-2F4B-930F-356A4769D3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6689466"/>
              </p:ext>
            </p:extLst>
          </p:nvPr>
        </p:nvGraphicFramePr>
        <p:xfrm>
          <a:off x="1335998" y="1975257"/>
          <a:ext cx="9240838" cy="3278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47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knowledge graph?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7B6EF-270A-AF42-B94E-D9A8B2519499}"/>
              </a:ext>
            </a:extLst>
          </p:cNvPr>
          <p:cNvSpPr txBox="1"/>
          <p:nvPr/>
        </p:nvSpPr>
        <p:spPr>
          <a:xfrm>
            <a:off x="1050325" y="1573874"/>
            <a:ext cx="9848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EXAMPLE:</a:t>
            </a:r>
          </a:p>
          <a:p>
            <a:endParaRPr lang="en-US" dirty="0"/>
          </a:p>
          <a:p>
            <a:r>
              <a:rPr lang="en-US" dirty="0"/>
              <a:t>A property with loan number 123, is belong to </a:t>
            </a:r>
            <a:r>
              <a:rPr lang="en-US" dirty="0" err="1"/>
              <a:t>Massi</a:t>
            </a:r>
            <a:r>
              <a:rPr lang="en-US" dirty="0"/>
              <a:t>, located in Rochester, and its loan was closed on 4-6-2020.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0B4EC4-C673-384A-BFF8-DC770C0CB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479903"/>
              </p:ext>
            </p:extLst>
          </p:nvPr>
        </p:nvGraphicFramePr>
        <p:xfrm>
          <a:off x="1830979" y="3233046"/>
          <a:ext cx="7613968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4394">
                  <a:extLst>
                    <a:ext uri="{9D8B030D-6E8A-4147-A177-3AD203B41FA5}">
                      <a16:colId xmlns:a16="http://schemas.microsoft.com/office/drawing/2014/main" val="8285824"/>
                    </a:ext>
                  </a:extLst>
                </a:gridCol>
                <a:gridCol w="1618735">
                  <a:extLst>
                    <a:ext uri="{9D8B030D-6E8A-4147-A177-3AD203B41FA5}">
                      <a16:colId xmlns:a16="http://schemas.microsoft.com/office/drawing/2014/main" val="1234726468"/>
                    </a:ext>
                  </a:extLst>
                </a:gridCol>
                <a:gridCol w="1728839">
                  <a:extLst>
                    <a:ext uri="{9D8B030D-6E8A-4147-A177-3AD203B41FA5}">
                      <a16:colId xmlns:a16="http://schemas.microsoft.com/office/drawing/2014/main" val="13689927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74474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Closed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31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LoanNumber#123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Massi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Rochester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04-06-2020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66948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2636B4-650A-8C4C-BC2C-AE9E7740B78E}"/>
              </a:ext>
            </a:extLst>
          </p:cNvPr>
          <p:cNvSpPr txBox="1"/>
          <p:nvPr/>
        </p:nvSpPr>
        <p:spPr>
          <a:xfrm>
            <a:off x="1050325" y="4268527"/>
            <a:ext cx="8699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is </a:t>
            </a:r>
            <a:r>
              <a:rPr lang="en-US" dirty="0" err="1"/>
              <a:t>Massi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Rochester in Michigan or Rochester in New York?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04-06-2020 mean April 6</a:t>
            </a:r>
            <a:r>
              <a:rPr lang="en-US" baseline="30000" dirty="0"/>
              <a:t>th</a:t>
            </a:r>
            <a:r>
              <a:rPr lang="en-US" dirty="0"/>
              <a:t> or June 4</a:t>
            </a:r>
            <a:r>
              <a:rPr lang="en-US" baseline="30000" dirty="0"/>
              <a:t>th</a:t>
            </a:r>
            <a:r>
              <a:rPr lang="en-US" dirty="0"/>
              <a:t>?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4408E-74CB-C448-AF92-D8B91526B302}"/>
              </a:ext>
            </a:extLst>
          </p:cNvPr>
          <p:cNvSpPr txBox="1"/>
          <p:nvPr/>
        </p:nvSpPr>
        <p:spPr>
          <a:xfrm>
            <a:off x="1050325" y="1246252"/>
            <a:ext cx="859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A knowledge graph is a programmatic way to connect all data together.</a:t>
            </a:r>
          </a:p>
        </p:txBody>
      </p:sp>
    </p:spTree>
    <p:extLst>
      <p:ext uri="{BB962C8B-B14F-4D97-AF65-F5344CB8AC3E}">
        <p14:creationId xmlns:p14="http://schemas.microsoft.com/office/powerpoint/2010/main" val="2066186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Triples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2416D7-2964-7B47-AD4A-EEAA0E6FE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354344"/>
              </p:ext>
            </p:extLst>
          </p:nvPr>
        </p:nvGraphicFramePr>
        <p:xfrm>
          <a:off x="1057876" y="1414574"/>
          <a:ext cx="8128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2858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347264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689927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74474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Loan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rgbClr val="0462C1"/>
                          </a:solidFill>
                        </a:rPr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rgbClr val="0462C1"/>
                          </a:solidFill>
                        </a:rPr>
                        <a:t>City</a:t>
                      </a:r>
                      <a:endParaRPr lang="en-US" b="0" u="sng" dirty="0">
                        <a:solidFill>
                          <a:srgbClr val="0462C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rgbClr val="0462C1"/>
                          </a:solidFill>
                        </a:rPr>
                        <a:t>Closed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310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rgbClr val="0462C1"/>
                          </a:solidFill>
                        </a:rPr>
                        <a:t>LoanNumber#123</a:t>
                      </a:r>
                      <a:endParaRPr lang="en-US" b="0" u="sng" dirty="0">
                        <a:solidFill>
                          <a:srgbClr val="0462C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hlinkClick r:id="rId2"/>
                        </a:rPr>
                        <a:t>Massi</a:t>
                      </a:r>
                      <a:endParaRPr lang="en-US" b="0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>
                          <a:solidFill>
                            <a:srgbClr val="0462C1"/>
                          </a:solidFill>
                        </a:rPr>
                        <a:t>Rochester</a:t>
                      </a:r>
                      <a:r>
                        <a:rPr lang="en-US" dirty="0">
                          <a:solidFill>
                            <a:srgbClr val="0462C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04-06-2020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66948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BF8594-42B9-4642-A710-6A6C9239B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21508"/>
              </p:ext>
            </p:extLst>
          </p:nvPr>
        </p:nvGraphicFramePr>
        <p:xfrm>
          <a:off x="1057876" y="3429000"/>
          <a:ext cx="488610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5962">
                  <a:extLst>
                    <a:ext uri="{9D8B030D-6E8A-4147-A177-3AD203B41FA5}">
                      <a16:colId xmlns:a16="http://schemas.microsoft.com/office/drawing/2014/main" val="2334400600"/>
                    </a:ext>
                  </a:extLst>
                </a:gridCol>
                <a:gridCol w="1411438">
                  <a:extLst>
                    <a:ext uri="{9D8B030D-6E8A-4147-A177-3AD203B41FA5}">
                      <a16:colId xmlns:a16="http://schemas.microsoft.com/office/drawing/2014/main" val="347365834"/>
                    </a:ext>
                  </a:extLst>
                </a:gridCol>
                <a:gridCol w="1628700">
                  <a:extLst>
                    <a:ext uri="{9D8B030D-6E8A-4147-A177-3AD203B41FA5}">
                      <a16:colId xmlns:a16="http://schemas.microsoft.com/office/drawing/2014/main" val="3097748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Subject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16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u="sng" dirty="0">
                          <a:solidFill>
                            <a:srgbClr val="0462C1"/>
                          </a:solidFill>
                        </a:rPr>
                        <a:t>LoanNumber#123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>
                          <a:solidFill>
                            <a:srgbClr val="0462C1"/>
                          </a:solidFill>
                        </a:rPr>
                        <a:t>FirstName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solidFill>
                            <a:srgbClr val="0462C1"/>
                          </a:solidFill>
                        </a:rPr>
                        <a:t>Massi</a:t>
                      </a:r>
                      <a:endParaRPr lang="en-US" sz="1600" u="sng" dirty="0">
                        <a:solidFill>
                          <a:srgbClr val="0462C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22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sng" dirty="0">
                          <a:solidFill>
                            <a:srgbClr val="0462C1"/>
                          </a:solidFill>
                        </a:rPr>
                        <a:t>LoanNumber#123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solidFill>
                            <a:srgbClr val="0462C1"/>
                          </a:solidFill>
                        </a:rPr>
                        <a:t>IivesIn</a:t>
                      </a:r>
                      <a:endParaRPr lang="en-US" sz="1600" u="sng" dirty="0">
                        <a:solidFill>
                          <a:srgbClr val="0462C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>
                          <a:solidFill>
                            <a:srgbClr val="0462C1"/>
                          </a:solidFill>
                        </a:rPr>
                        <a:t>Rochester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91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sng" dirty="0">
                          <a:solidFill>
                            <a:srgbClr val="0462C1"/>
                          </a:solidFill>
                        </a:rPr>
                        <a:t>LoanNumber#123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>
                          <a:solidFill>
                            <a:srgbClr val="0462C1"/>
                          </a:solidFill>
                        </a:rPr>
                        <a:t>ClosedDate</a:t>
                      </a:r>
                      <a:endParaRPr lang="en-US" sz="1600" u="sng" dirty="0">
                        <a:solidFill>
                          <a:srgbClr val="0462C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04-06-2020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920191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7A0CC830-AB90-6B48-A700-93066C7FDFA4}"/>
              </a:ext>
            </a:extLst>
          </p:cNvPr>
          <p:cNvSpPr/>
          <p:nvPr/>
        </p:nvSpPr>
        <p:spPr>
          <a:xfrm>
            <a:off x="7203989" y="3101546"/>
            <a:ext cx="879732" cy="8155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B4FB29-BBAE-5E4B-9E90-0768BE41FC14}"/>
              </a:ext>
            </a:extLst>
          </p:cNvPr>
          <p:cNvSpPr/>
          <p:nvPr/>
        </p:nvSpPr>
        <p:spPr>
          <a:xfrm>
            <a:off x="8386806" y="4170680"/>
            <a:ext cx="920650" cy="8155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D3BD76-065B-4440-A6FD-D9EBB8CAE58D}"/>
              </a:ext>
            </a:extLst>
          </p:cNvPr>
          <p:cNvSpPr/>
          <p:nvPr/>
        </p:nvSpPr>
        <p:spPr>
          <a:xfrm>
            <a:off x="9185876" y="2764005"/>
            <a:ext cx="920650" cy="81554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6DD805-1F35-2E4C-9B5E-9B1CD8763F4E}"/>
              </a:ext>
            </a:extLst>
          </p:cNvPr>
          <p:cNvSpPr/>
          <p:nvPr/>
        </p:nvSpPr>
        <p:spPr>
          <a:xfrm>
            <a:off x="9873049" y="5152768"/>
            <a:ext cx="1322173" cy="5436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40BB7D-D52C-8C41-8B96-4B62963D4891}"/>
              </a:ext>
            </a:extLst>
          </p:cNvPr>
          <p:cNvSpPr txBox="1"/>
          <p:nvPr/>
        </p:nvSpPr>
        <p:spPr>
          <a:xfrm>
            <a:off x="9976710" y="5239950"/>
            <a:ext cx="121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04-06-2020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2A798-BD23-6D41-903B-236FA35349D5}"/>
              </a:ext>
            </a:extLst>
          </p:cNvPr>
          <p:cNvSpPr txBox="1"/>
          <p:nvPr/>
        </p:nvSpPr>
        <p:spPr>
          <a:xfrm>
            <a:off x="8238259" y="4365653"/>
            <a:ext cx="1956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LN#123</a:t>
            </a:r>
          </a:p>
          <a:p>
            <a:r>
              <a:rPr lang="en-US" sz="1400" u="sng" dirty="0">
                <a:solidFill>
                  <a:srgbClr val="0462C1"/>
                </a:solidFill>
              </a:rPr>
              <a:t>http://</a:t>
            </a:r>
            <a:r>
              <a:rPr lang="en-US" sz="1400" u="sng" dirty="0" err="1">
                <a:solidFill>
                  <a:srgbClr val="0462C1"/>
                </a:solidFill>
              </a:rPr>
              <a:t>ql.com</a:t>
            </a:r>
            <a:r>
              <a:rPr lang="en-US" sz="1400" u="sng" dirty="0">
                <a:solidFill>
                  <a:srgbClr val="0462C1"/>
                </a:solidFill>
              </a:rPr>
              <a:t>/</a:t>
            </a:r>
            <a:r>
              <a:rPr lang="en-US" sz="1400" u="sng" dirty="0" err="1">
                <a:solidFill>
                  <a:srgbClr val="0462C1"/>
                </a:solidFill>
              </a:rPr>
              <a:t>LnNo</a:t>
            </a:r>
            <a:endParaRPr lang="en-US" sz="1400" u="sng" dirty="0">
              <a:solidFill>
                <a:srgbClr val="0462C1"/>
              </a:solidFill>
            </a:endParaRP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BFF11-5ED5-DB40-9085-A181330E1BFC}"/>
              </a:ext>
            </a:extLst>
          </p:cNvPr>
          <p:cNvSpPr txBox="1"/>
          <p:nvPr/>
        </p:nvSpPr>
        <p:spPr>
          <a:xfrm>
            <a:off x="6300098" y="3122006"/>
            <a:ext cx="2458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                  </a:t>
            </a:r>
            <a:r>
              <a:rPr lang="en-US" sz="1600" dirty="0" err="1"/>
              <a:t>Massi</a:t>
            </a:r>
            <a:endParaRPr lang="en-US" sz="1600" dirty="0"/>
          </a:p>
          <a:p>
            <a:r>
              <a:rPr lang="en-US" sz="1400" u="sng" dirty="0">
                <a:solidFill>
                  <a:srgbClr val="0462C1"/>
                </a:solidFill>
              </a:rPr>
              <a:t>http://</a:t>
            </a:r>
            <a:r>
              <a:rPr lang="en-US" sz="1400" u="sng" dirty="0" err="1">
                <a:solidFill>
                  <a:srgbClr val="0462C1"/>
                </a:solidFill>
              </a:rPr>
              <a:t>ql.com</a:t>
            </a:r>
            <a:r>
              <a:rPr lang="en-US" sz="1400" u="sng" dirty="0">
                <a:solidFill>
                  <a:srgbClr val="0462C1"/>
                </a:solidFill>
              </a:rPr>
              <a:t>/</a:t>
            </a:r>
            <a:r>
              <a:rPr lang="en-US" sz="1400" u="sng" dirty="0" err="1">
                <a:solidFill>
                  <a:srgbClr val="0462C1"/>
                </a:solidFill>
              </a:rPr>
              <a:t>PersonName</a:t>
            </a:r>
            <a:endParaRPr lang="en-US" sz="1400" u="sng" dirty="0">
              <a:solidFill>
                <a:srgbClr val="0462C1"/>
              </a:solidFill>
            </a:endParaRP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5F90AD-174B-8344-9B7A-ABBE018D9F8C}"/>
              </a:ext>
            </a:extLst>
          </p:cNvPr>
          <p:cNvSpPr txBox="1"/>
          <p:nvPr/>
        </p:nvSpPr>
        <p:spPr>
          <a:xfrm>
            <a:off x="9185876" y="2864001"/>
            <a:ext cx="2009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Rochester</a:t>
            </a:r>
          </a:p>
          <a:p>
            <a:r>
              <a:rPr lang="en-US" sz="1400" u="sng" dirty="0">
                <a:solidFill>
                  <a:srgbClr val="0462C1"/>
                </a:solidFill>
              </a:rPr>
              <a:t>http://</a:t>
            </a:r>
            <a:r>
              <a:rPr lang="en-US" sz="1400" u="sng" dirty="0" err="1">
                <a:solidFill>
                  <a:srgbClr val="0462C1"/>
                </a:solidFill>
              </a:rPr>
              <a:t>ql.com</a:t>
            </a:r>
            <a:r>
              <a:rPr lang="en-US" sz="1400" u="sng" dirty="0">
                <a:solidFill>
                  <a:srgbClr val="0462C1"/>
                </a:solidFill>
              </a:rPr>
              <a:t>/City</a:t>
            </a:r>
          </a:p>
          <a:p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18094D-E118-B849-AA25-D598E4CCCBDD}"/>
              </a:ext>
            </a:extLst>
          </p:cNvPr>
          <p:cNvCxnSpPr>
            <a:stCxn id="9" idx="0"/>
            <a:endCxn id="10" idx="3"/>
          </p:cNvCxnSpPr>
          <p:nvPr/>
        </p:nvCxnSpPr>
        <p:spPr>
          <a:xfrm flipV="1">
            <a:off x="8847131" y="3460117"/>
            <a:ext cx="473571" cy="710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424C5D-F4D5-1A43-B454-022B56574C0A}"/>
              </a:ext>
            </a:extLst>
          </p:cNvPr>
          <p:cNvSpPr txBox="1"/>
          <p:nvPr/>
        </p:nvSpPr>
        <p:spPr>
          <a:xfrm>
            <a:off x="8746009" y="3591054"/>
            <a:ext cx="1956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LivesIn</a:t>
            </a:r>
            <a:endParaRPr lang="en-US" sz="1400" dirty="0"/>
          </a:p>
          <a:p>
            <a:r>
              <a:rPr lang="en-US" sz="1400" u="sng" dirty="0">
                <a:solidFill>
                  <a:srgbClr val="0462C1"/>
                </a:solidFill>
              </a:rPr>
              <a:t>http://</a:t>
            </a:r>
            <a:r>
              <a:rPr lang="en-US" sz="1400" u="sng" dirty="0" err="1">
                <a:solidFill>
                  <a:srgbClr val="0462C1"/>
                </a:solidFill>
              </a:rPr>
              <a:t>ql.com</a:t>
            </a:r>
            <a:r>
              <a:rPr lang="en-US" sz="1400" u="sng" dirty="0">
                <a:solidFill>
                  <a:srgbClr val="0462C1"/>
                </a:solidFill>
              </a:rPr>
              <a:t>/</a:t>
            </a:r>
            <a:r>
              <a:rPr lang="en-US" sz="1400" u="sng" dirty="0" err="1">
                <a:solidFill>
                  <a:srgbClr val="0462C1"/>
                </a:solidFill>
              </a:rPr>
              <a:t>livesIn</a:t>
            </a:r>
            <a:endParaRPr lang="en-US" sz="1400" u="sng" dirty="0">
              <a:solidFill>
                <a:srgbClr val="0462C1"/>
              </a:solidFill>
            </a:endParaRPr>
          </a:p>
          <a:p>
            <a:endParaRPr lang="en-US" sz="1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5C1E4B-BE00-F449-AFD4-2C001CD79599}"/>
              </a:ext>
            </a:extLst>
          </p:cNvPr>
          <p:cNvCxnSpPr>
            <a:stCxn id="9" idx="1"/>
            <a:endCxn id="7" idx="5"/>
          </p:cNvCxnSpPr>
          <p:nvPr/>
        </p:nvCxnSpPr>
        <p:spPr>
          <a:xfrm flipH="1" flipV="1">
            <a:off x="7954887" y="3797658"/>
            <a:ext cx="566745" cy="49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C31467-B9A2-6842-A61B-5C1528770D2D}"/>
              </a:ext>
            </a:extLst>
          </p:cNvPr>
          <p:cNvSpPr txBox="1"/>
          <p:nvPr/>
        </p:nvSpPr>
        <p:spPr>
          <a:xfrm>
            <a:off x="6314302" y="3915749"/>
            <a:ext cx="2429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                          FirstName</a:t>
            </a:r>
          </a:p>
          <a:p>
            <a:r>
              <a:rPr lang="en-US" sz="1400" u="sng" dirty="0">
                <a:solidFill>
                  <a:srgbClr val="0462C1"/>
                </a:solidFill>
              </a:rPr>
              <a:t>http://</a:t>
            </a:r>
            <a:r>
              <a:rPr lang="en-US" sz="1400" u="sng" dirty="0" err="1">
                <a:solidFill>
                  <a:srgbClr val="0462C1"/>
                </a:solidFill>
              </a:rPr>
              <a:t>ql.com</a:t>
            </a:r>
            <a:r>
              <a:rPr lang="en-US" sz="1400" u="sng" dirty="0">
                <a:solidFill>
                  <a:srgbClr val="0462C1"/>
                </a:solidFill>
              </a:rPr>
              <a:t>/</a:t>
            </a:r>
            <a:r>
              <a:rPr lang="en-US" sz="1400" u="sng" dirty="0" err="1">
                <a:solidFill>
                  <a:srgbClr val="0462C1"/>
                </a:solidFill>
              </a:rPr>
              <a:t>HasfirstName</a:t>
            </a:r>
            <a:endParaRPr lang="en-US" sz="1400" u="sng" dirty="0">
              <a:solidFill>
                <a:srgbClr val="0462C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613E4D-C3B5-E04E-8B56-69E3C8744664}"/>
              </a:ext>
            </a:extLst>
          </p:cNvPr>
          <p:cNvCxnSpPr>
            <a:cxnSpLocks/>
          </p:cNvCxnSpPr>
          <p:nvPr/>
        </p:nvCxnSpPr>
        <p:spPr>
          <a:xfrm>
            <a:off x="9137365" y="4867768"/>
            <a:ext cx="687173" cy="51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CA8FB5A-4A36-354B-B29A-69D7B927DCEC}"/>
              </a:ext>
            </a:extLst>
          </p:cNvPr>
          <p:cNvSpPr/>
          <p:nvPr/>
        </p:nvSpPr>
        <p:spPr>
          <a:xfrm>
            <a:off x="8083722" y="5019878"/>
            <a:ext cx="27773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                 </a:t>
            </a:r>
            <a:r>
              <a:rPr lang="en-US" sz="1400" dirty="0" err="1"/>
              <a:t>ClosedOn</a:t>
            </a:r>
            <a:endParaRPr lang="en-US" sz="1400" dirty="0"/>
          </a:p>
          <a:p>
            <a:r>
              <a:rPr lang="en-US" sz="1400" u="sng" dirty="0">
                <a:solidFill>
                  <a:srgbClr val="0462C1"/>
                </a:solidFill>
              </a:rPr>
              <a:t>   http://</a:t>
            </a:r>
            <a:r>
              <a:rPr lang="en-US" sz="1400" u="sng" dirty="0" err="1">
                <a:solidFill>
                  <a:srgbClr val="0462C1"/>
                </a:solidFill>
              </a:rPr>
              <a:t>ql.com</a:t>
            </a:r>
            <a:r>
              <a:rPr lang="en-US" sz="1400" u="sng" dirty="0">
                <a:solidFill>
                  <a:srgbClr val="0462C1"/>
                </a:solidFill>
              </a:rPr>
              <a:t>/</a:t>
            </a:r>
            <a:r>
              <a:rPr lang="en-US" sz="1400" u="sng" dirty="0" err="1">
                <a:solidFill>
                  <a:srgbClr val="0462C1"/>
                </a:solidFill>
              </a:rPr>
              <a:t>livesIn</a:t>
            </a:r>
            <a:endParaRPr lang="en-US" sz="1400" u="sng" dirty="0">
              <a:solidFill>
                <a:srgbClr val="0462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1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RDF Based Data Model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04FEA-2CB4-5B49-8AFF-32E7D84F7793}"/>
              </a:ext>
            </a:extLst>
          </p:cNvPr>
          <p:cNvSpPr txBox="1"/>
          <p:nvPr/>
        </p:nvSpPr>
        <p:spPr>
          <a:xfrm>
            <a:off x="1025851" y="1462686"/>
            <a:ext cx="94929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triple (</a:t>
            </a:r>
            <a:r>
              <a:rPr lang="en-US" dirty="0" err="1"/>
              <a:t>s,p,o</a:t>
            </a:r>
            <a:r>
              <a:rPr lang="en-US" dirty="0"/>
              <a:t>) is such that: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  s, p and o stand for subject, property (predicate), and object.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 s, p are URI-s, i.e., resources on the web; o is a URI or a literal (a constant value).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URI is used for identifying (naming) resources on the Web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URLs (Uniform Resource Locators) are a particular type of URI, the resources can be    accessed on the Web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URIs unlike URLs are not limited to identifying thinks that have network locations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Resource Description Framework (RDF) is a graph data model that formally describes the semantics, or meaning of information. RDF consists of triples.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RDF is a general model for such triples (with machine readable formats like RDF/XML, Turtle, </a:t>
            </a:r>
            <a:r>
              <a:rPr lang="en-US" dirty="0" err="1"/>
              <a:t>JasonDB</a:t>
            </a:r>
            <a:r>
              <a:rPr lang="en-US" dirty="0"/>
              <a:t>, RXR,…)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1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Vocabulary Standard (ontology) - RDFs, OWL, FOAF, etc.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A4276-B218-CF40-A9DF-1DA973E798E7}"/>
              </a:ext>
            </a:extLst>
          </p:cNvPr>
          <p:cNvSpPr txBox="1"/>
          <p:nvPr/>
        </p:nvSpPr>
        <p:spPr>
          <a:xfrm>
            <a:off x="838200" y="1223319"/>
            <a:ext cx="92683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 ontology: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is a form of representing knowledge in a data model.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should be understandable by machines.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should allow reasoning.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Some popular ontologies: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12C04-0F0E-D340-AFE8-ECA1E5E6C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28" y="3731740"/>
            <a:ext cx="6430663" cy="29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3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RDFs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8123D-9EA8-7D46-BA2E-8404B4DE2170}"/>
              </a:ext>
            </a:extLst>
          </p:cNvPr>
          <p:cNvSpPr/>
          <p:nvPr/>
        </p:nvSpPr>
        <p:spPr>
          <a:xfrm>
            <a:off x="1033848" y="1241503"/>
            <a:ext cx="104579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The main classes defined in RDFS are:</a:t>
            </a:r>
          </a:p>
          <a:p>
            <a:endParaRPr lang="en-US" dirty="0">
              <a:solidFill>
                <a:srgbClr val="000000"/>
              </a:solidFill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:Resource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: the class of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:Class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: the class of all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:Literal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: the class of all literal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:Datatype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: the class of all 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:Property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: the class of all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</a:t>
            </a:r>
            <a:r>
              <a:rPr lang="en-US" dirty="0">
                <a:solidFill>
                  <a:srgbClr val="218921"/>
                </a:solidFill>
                <a:latin typeface="Times" pitchFamily="2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:about: </a:t>
            </a:r>
            <a:r>
              <a:rPr lang="en-US" dirty="0"/>
              <a:t>referencing an existing resource</a:t>
            </a:r>
            <a:endParaRPr lang="en-US" dirty="0">
              <a:solidFill>
                <a:srgbClr val="000000"/>
              </a:solidFill>
              <a:latin typeface="Times" pitchFamily="2" charset="0"/>
            </a:endParaRPr>
          </a:p>
          <a:p>
            <a:endParaRPr lang="en-US" dirty="0">
              <a:solidFill>
                <a:srgbClr val="000000"/>
              </a:solidFill>
              <a:latin typeface="Times" pitchFamily="2" charset="0"/>
            </a:endParaRPr>
          </a:p>
          <a:p>
            <a:endParaRPr lang="en-US" dirty="0">
              <a:solidFill>
                <a:srgbClr val="000000"/>
              </a:solidFill>
              <a:latin typeface="Times" pitchFamily="2" charset="0"/>
            </a:endParaRPr>
          </a:p>
          <a:p>
            <a:endParaRPr lang="en-US" dirty="0">
              <a:solidFill>
                <a:srgbClr val="000000"/>
              </a:solidFill>
              <a:latin typeface="Times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RDFS contains several properties</a:t>
            </a:r>
          </a:p>
          <a:p>
            <a:endParaRPr lang="en-US" dirty="0">
              <a:solidFill>
                <a:srgbClr val="000000"/>
              </a:solidFill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  like </a:t>
            </a: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:label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, </a:t>
            </a: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:comment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, </a:t>
            </a: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:domain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, </a:t>
            </a: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:range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, </a:t>
            </a: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:type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, </a:t>
            </a: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:subClassOf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 and </a:t>
            </a:r>
            <a:r>
              <a:rPr lang="en-US" dirty="0" err="1">
                <a:solidFill>
                  <a:srgbClr val="218921"/>
                </a:solidFill>
                <a:latin typeface="Times" pitchFamily="2" charset="0"/>
              </a:rPr>
              <a:t>rdfs</a:t>
            </a:r>
            <a:r>
              <a:rPr lang="en-US" dirty="0" err="1">
                <a:solidFill>
                  <a:srgbClr val="000000"/>
                </a:solidFill>
                <a:latin typeface="Times" pitchFamily="2" charset="0"/>
              </a:rPr>
              <a:t>:subPropertyOf</a:t>
            </a:r>
            <a:r>
              <a:rPr lang="en-US" dirty="0">
                <a:solidFill>
                  <a:srgbClr val="000000"/>
                </a:solidFill>
                <a:latin typeface="Times" pitchFamily="2" charset="0"/>
              </a:rPr>
              <a:t>.</a:t>
            </a:r>
          </a:p>
          <a:p>
            <a:br>
              <a:rPr lang="en-US" dirty="0">
                <a:solidFill>
                  <a:srgbClr val="000000"/>
                </a:solidFill>
                <a:latin typeface="Times" pitchFamily="2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9D29B-B525-D749-B9D1-D2599458D80E}"/>
              </a:ext>
            </a:extLst>
          </p:cNvPr>
          <p:cNvSpPr/>
          <p:nvPr/>
        </p:nvSpPr>
        <p:spPr>
          <a:xfrm>
            <a:off x="838200" y="1219363"/>
            <a:ext cx="6019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ql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</a:rPr>
              <a:t>: &lt;http://</a:t>
            </a:r>
            <a:r>
              <a:rPr lang="en-US" sz="1400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qlrdf.com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</a:rPr>
              <a:t>&gt;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ql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:Person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00009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rdfs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:Class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ql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:TeamMember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9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rdfs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:Class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</a:t>
            </a:r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rdfs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:subClassOf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ql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:Person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ql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:hasLoan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99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a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rdfs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:Property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</a:t>
            </a:r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rdfs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:domain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:Pearson 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     </a:t>
            </a:r>
            <a:r>
              <a:rPr lang="en-US" sz="14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rdfs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:range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:</a:t>
            </a:r>
            <a:r>
              <a:rPr 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LoanNo</a:t>
            </a:r>
            <a:r>
              <a:rPr lang="en-US" sz="14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5F3A8-DC57-1248-A534-C6B231EEFC51}"/>
              </a:ext>
            </a:extLst>
          </p:cNvPr>
          <p:cNvSpPr/>
          <p:nvPr/>
        </p:nvSpPr>
        <p:spPr>
          <a:xfrm>
            <a:off x="677562" y="3536517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</a:rPr>
              <a:t>If we apply them to the following data: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37D538-96EC-5045-BF84-E93D4DE59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118497"/>
              </p:ext>
            </p:extLst>
          </p:nvPr>
        </p:nvGraphicFramePr>
        <p:xfrm>
          <a:off x="1060572" y="4131817"/>
          <a:ext cx="3560806" cy="883920"/>
        </p:xfrm>
        <a:graphic>
          <a:graphicData uri="http://schemas.openxmlformats.org/drawingml/2006/table">
            <a:tbl>
              <a:tblPr firstRow="1" firstCol="1" bandRow="1"/>
              <a:tblGrid>
                <a:gridCol w="3560806">
                  <a:extLst>
                    <a:ext uri="{9D8B030D-6E8A-4147-A177-3AD203B41FA5}">
                      <a16:colId xmlns:a16="http://schemas.microsoft.com/office/drawing/2014/main" val="2436893334"/>
                    </a:ext>
                  </a:extLst>
                </a:gridCol>
              </a:tblGrid>
              <a:tr h="768761">
                <a:tc>
                  <a:txBody>
                    <a:bodyPr/>
                    <a:lstStyle/>
                    <a:p>
                      <a:pPr marL="0" marR="0"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alice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1200" i="1" dirty="0">
                          <a:solidFill>
                            <a:srgbClr val="000099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:Person 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:bob      </a:t>
                      </a:r>
                      <a:r>
                        <a:rPr lang="en-US" sz="1200" i="1" dirty="0">
                          <a:solidFill>
                            <a:srgbClr val="000099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: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Team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Member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;</a:t>
                      </a:r>
                    </a:p>
                    <a:p>
                      <a:pPr marL="0" marR="0"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: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hasLoan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#456.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150"/>
                        </a:spcBef>
                        <a:spcAft>
                          <a:spcPts val="150"/>
                        </a:spcAft>
                      </a:pP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: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: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</a:t>
                      </a: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asLoan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#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123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6982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8A29096-82EC-D043-B9E1-72E3D11A9CD7}"/>
              </a:ext>
            </a:extLst>
          </p:cNvPr>
          <p:cNvSpPr/>
          <p:nvPr/>
        </p:nvSpPr>
        <p:spPr>
          <a:xfrm>
            <a:off x="529280" y="5305866"/>
            <a:ext cx="10851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</a:rPr>
              <a:t>An RDFS processor could infer that 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:bob</a:t>
            </a:r>
            <a:r>
              <a:rPr lang="en-US" i="1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</a:rPr>
              <a:t> and 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Massi</a:t>
            </a:r>
            <a:r>
              <a:rPr lang="en-US" i="1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</a:rPr>
              <a:t> have </a:t>
            </a:r>
            <a:r>
              <a:rPr lang="en-US" sz="11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rdf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:type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:Person</a:t>
            </a:r>
            <a:r>
              <a:rPr lang="en-US" i="1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</a:rPr>
              <a:t> and that #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123</a:t>
            </a:r>
            <a:r>
              <a:rPr lang="en-US" i="1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</a:rPr>
              <a:t> has </a:t>
            </a:r>
            <a:r>
              <a:rPr lang="en-US" sz="1100" i="1" dirty="0" err="1">
                <a:solidFill>
                  <a:srgbClr val="218921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rdf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:type</a:t>
            </a:r>
            <a:r>
              <a:rPr lang="en-US" sz="1100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 :</a:t>
            </a:r>
            <a:r>
              <a:rPr lang="en-US" sz="1100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LoanNo</a:t>
            </a:r>
            <a:r>
              <a:rPr lang="en-US" i="1" dirty="0">
                <a:solidFill>
                  <a:srgbClr val="000000"/>
                </a:solidFill>
                <a:latin typeface="Times" pitchFamily="2" charset="0"/>
                <a:ea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44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C1BA-9EDB-7149-8CD3-C2F31761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457"/>
            <a:ext cx="9268326" cy="813967"/>
          </a:xfrm>
        </p:spPr>
        <p:txBody>
          <a:bodyPr>
            <a:normAutofit fontScale="90000"/>
          </a:bodyPr>
          <a:lstStyle/>
          <a:p>
            <a:br>
              <a:rPr lang="en-US" sz="2200" dirty="0"/>
            </a:br>
            <a:r>
              <a:rPr lang="en-US" sz="2200" dirty="0"/>
              <a:t>RDB2RML Mapping 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DF0BAD-0D65-42EA-9DF5-5AB3B2EF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044"/>
            <a:ext cx="22442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DCCA9-EE88-A148-B88B-A6F385B51FFC}"/>
              </a:ext>
            </a:extLst>
          </p:cNvPr>
          <p:cNvSpPr txBox="1"/>
          <p:nvPr/>
        </p:nvSpPr>
        <p:spPr>
          <a:xfrm>
            <a:off x="838200" y="1582340"/>
            <a:ext cx="99902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https://www.w3.org/2001/sw/rdb2rdf/r2rml/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https://rml.io/specs/rml/#named-graph</a:t>
            </a:r>
            <a:endParaRPr lang="en-US" dirty="0"/>
          </a:p>
          <a:p>
            <a:endParaRPr lang="en-US" dirty="0"/>
          </a:p>
          <a:p>
            <a:r>
              <a:rPr lang="en-US" dirty="0"/>
              <a:t>A mapping takes as input a logical table.</a:t>
            </a:r>
          </a:p>
          <a:p>
            <a:endParaRPr lang="en-US" dirty="0"/>
          </a:p>
          <a:p>
            <a:r>
              <a:rPr lang="en-US" dirty="0"/>
              <a:t>A logical table is mapped to a set of triples by a rule called </a:t>
            </a:r>
          </a:p>
          <a:p>
            <a:r>
              <a:rPr lang="en-US" dirty="0"/>
              <a:t>       • triples map</a:t>
            </a:r>
          </a:p>
          <a:p>
            <a:endParaRPr lang="en-US" dirty="0"/>
          </a:p>
          <a:p>
            <a:r>
              <a:rPr lang="en-US" dirty="0"/>
              <a:t>A triples map has two parts: </a:t>
            </a:r>
          </a:p>
          <a:p>
            <a:r>
              <a:rPr lang="en-US" dirty="0"/>
              <a:t>       • a subject map</a:t>
            </a:r>
          </a:p>
          <a:p>
            <a:r>
              <a:rPr lang="en-US" dirty="0"/>
              <a:t>       • several predicate-object maps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2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3212</TotalTime>
  <Words>1393</Words>
  <Application>Microsoft Macintosh PowerPoint</Application>
  <PresentationFormat>Widescreen</PresentationFormat>
  <Paragraphs>384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Rocket Sans</vt:lpstr>
      <vt:lpstr>Times</vt:lpstr>
      <vt:lpstr>Times New Roman</vt:lpstr>
      <vt:lpstr>Wingdings</vt:lpstr>
      <vt:lpstr>Office Theme</vt:lpstr>
      <vt:lpstr>Knowledge Graph </vt:lpstr>
      <vt:lpstr>TEAM </vt:lpstr>
      <vt:lpstr>What is a knowledge graph? </vt:lpstr>
      <vt:lpstr>Triples</vt:lpstr>
      <vt:lpstr>RDF Based Data Model</vt:lpstr>
      <vt:lpstr>Vocabulary Standard (ontology) - RDFs, OWL, FOAF, etc.    </vt:lpstr>
      <vt:lpstr>RDFs</vt:lpstr>
      <vt:lpstr>Example</vt:lpstr>
      <vt:lpstr> RDB2RML Mapping  </vt:lpstr>
      <vt:lpstr>TripleMaps</vt:lpstr>
      <vt:lpstr>Example</vt:lpstr>
      <vt:lpstr>Output</vt:lpstr>
      <vt:lpstr>RDF-based models for level 2 metadata</vt:lpstr>
      <vt:lpstr>Level 1 &amp; Level 2 Metadata</vt:lpstr>
      <vt:lpstr>GaM Dataset</vt:lpstr>
      <vt:lpstr>Classified GaM Dataset Attributes</vt:lpstr>
      <vt:lpstr>Querying the triples Using SPARQL: on some fake resources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Knowledge Graph </dc:title>
  <dc:creator>BagherOskouei, Massi</dc:creator>
  <cp:lastModifiedBy>BagherOskouei, Massi</cp:lastModifiedBy>
  <cp:revision>55</cp:revision>
  <dcterms:created xsi:type="dcterms:W3CDTF">2021-02-20T20:14:52Z</dcterms:created>
  <dcterms:modified xsi:type="dcterms:W3CDTF">2021-02-24T05:01:47Z</dcterms:modified>
</cp:coreProperties>
</file>